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0"/>
  </p:notesMasterIdLst>
  <p:sldIdLst>
    <p:sldId id="259" r:id="rId2"/>
    <p:sldId id="266" r:id="rId3"/>
    <p:sldId id="276" r:id="rId4"/>
    <p:sldId id="270" r:id="rId5"/>
    <p:sldId id="261" r:id="rId6"/>
    <p:sldId id="291" r:id="rId7"/>
    <p:sldId id="283" r:id="rId8"/>
    <p:sldId id="288" r:id="rId9"/>
    <p:sldId id="289" r:id="rId10"/>
    <p:sldId id="282" r:id="rId11"/>
    <p:sldId id="292" r:id="rId12"/>
    <p:sldId id="286" r:id="rId13"/>
    <p:sldId id="290" r:id="rId14"/>
    <p:sldId id="287" r:id="rId15"/>
    <p:sldId id="263" r:id="rId16"/>
    <p:sldId id="284" r:id="rId17"/>
    <p:sldId id="285" r:id="rId18"/>
    <p:sldId id="281"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990000"/>
    <a:srgbClr val="000000"/>
    <a:srgbClr val="FFCC00"/>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4660"/>
  </p:normalViewPr>
  <p:slideViewPr>
    <p:cSldViewPr snapToGrid="0" snapToObjects="1">
      <p:cViewPr varScale="1">
        <p:scale>
          <a:sx n="113" d="100"/>
          <a:sy n="113" d="100"/>
        </p:scale>
        <p:origin x="1416" y="10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741F6A-695F-401C-94DA-5C4E3C8AC2B9}"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US"/>
        </a:p>
      </dgm:t>
    </dgm:pt>
    <dgm:pt modelId="{85DA5145-69A9-4BE6-98B1-A6B3ACD1B7FA}">
      <dgm:prSet/>
      <dgm:spPr>
        <a:solidFill>
          <a:srgbClr val="A30A35"/>
        </a:solidFill>
        <a:ln>
          <a:solidFill>
            <a:srgbClr val="A30A35"/>
          </a:solidFill>
        </a:ln>
      </dgm:spPr>
      <dgm:t>
        <a:bodyPr/>
        <a:lstStyle/>
        <a:p>
          <a:pPr>
            <a:buNone/>
          </a:pPr>
          <a:endParaRPr lang="en-US" dirty="0"/>
        </a:p>
      </dgm:t>
    </dgm:pt>
    <dgm:pt modelId="{EFE58C12-0F3A-47F7-BF1C-EBE06D728CE4}" type="parTrans" cxnId="{D3016B32-07A2-4B43-8002-514C790B2133}">
      <dgm:prSet/>
      <dgm:spPr/>
      <dgm:t>
        <a:bodyPr/>
        <a:lstStyle/>
        <a:p>
          <a:endParaRPr lang="en-US"/>
        </a:p>
      </dgm:t>
    </dgm:pt>
    <dgm:pt modelId="{877F8004-6139-49D8-9AB6-D0833F04323C}" type="sibTrans" cxnId="{D3016B32-07A2-4B43-8002-514C790B2133}">
      <dgm:prSet/>
      <dgm:spPr/>
      <dgm:t>
        <a:bodyPr/>
        <a:lstStyle/>
        <a:p>
          <a:endParaRPr lang="en-US"/>
        </a:p>
      </dgm:t>
    </dgm:pt>
    <dgm:pt modelId="{9F2A1EC6-DC2F-43A9-93BC-27716BAD7DD9}">
      <dgm:prSet/>
      <dgm:spPr>
        <a:solidFill>
          <a:srgbClr val="A30A35"/>
        </a:solidFill>
        <a:ln>
          <a:solidFill>
            <a:srgbClr val="A30A35"/>
          </a:solidFill>
        </a:ln>
      </dgm:spPr>
      <dgm:t>
        <a:bodyPr/>
        <a:lstStyle/>
        <a:p>
          <a:pPr>
            <a:buNone/>
          </a:pPr>
          <a:r>
            <a:rPr lang="en-US" dirty="0"/>
            <a:t>Acquire Data</a:t>
          </a:r>
        </a:p>
      </dgm:t>
    </dgm:pt>
    <dgm:pt modelId="{93CA264B-E569-4012-B7CB-880A2D712986}" type="parTrans" cxnId="{49ABB1DA-A846-4C96-8510-9D07589F4A0E}">
      <dgm:prSet/>
      <dgm:spPr/>
      <dgm:t>
        <a:bodyPr/>
        <a:lstStyle/>
        <a:p>
          <a:endParaRPr lang="en-US"/>
        </a:p>
      </dgm:t>
    </dgm:pt>
    <dgm:pt modelId="{57004763-3937-4984-8FD7-14936C7243A8}" type="sibTrans" cxnId="{49ABB1DA-A846-4C96-8510-9D07589F4A0E}">
      <dgm:prSet/>
      <dgm:spPr/>
      <dgm:t>
        <a:bodyPr/>
        <a:lstStyle/>
        <a:p>
          <a:endParaRPr lang="en-US"/>
        </a:p>
      </dgm:t>
    </dgm:pt>
    <dgm:pt modelId="{0F4A1ACC-C5DA-435B-BAB1-8C819EDFC358}">
      <dgm:prSet/>
      <dgm:spPr>
        <a:solidFill>
          <a:srgbClr val="A30A35"/>
        </a:solidFill>
        <a:ln>
          <a:solidFill>
            <a:srgbClr val="A30A35"/>
          </a:solidFill>
        </a:ln>
      </dgm:spPr>
      <dgm:t>
        <a:bodyPr/>
        <a:lstStyle/>
        <a:p>
          <a:pPr>
            <a:buNone/>
          </a:pPr>
          <a:endParaRPr lang="en-US" dirty="0"/>
        </a:p>
      </dgm:t>
    </dgm:pt>
    <dgm:pt modelId="{E841318E-D4A0-4211-8E1E-DDFE96D9C37C}" type="parTrans" cxnId="{147EB3AD-DBE1-4691-9D74-4AF151AB464B}">
      <dgm:prSet/>
      <dgm:spPr/>
      <dgm:t>
        <a:bodyPr/>
        <a:lstStyle/>
        <a:p>
          <a:endParaRPr lang="en-US"/>
        </a:p>
      </dgm:t>
    </dgm:pt>
    <dgm:pt modelId="{21CB8D2A-54D2-44DE-B6A4-203A32643BDE}" type="sibTrans" cxnId="{147EB3AD-DBE1-4691-9D74-4AF151AB464B}">
      <dgm:prSet/>
      <dgm:spPr/>
      <dgm:t>
        <a:bodyPr/>
        <a:lstStyle/>
        <a:p>
          <a:endParaRPr lang="en-US"/>
        </a:p>
      </dgm:t>
    </dgm:pt>
    <dgm:pt modelId="{DF46696F-F9BB-4692-8761-C571ECC5F167}">
      <dgm:prSet/>
      <dgm:spPr>
        <a:ln>
          <a:solidFill>
            <a:srgbClr val="A30A35"/>
          </a:solidFill>
        </a:ln>
      </dgm:spPr>
      <dgm:t>
        <a:bodyPr/>
        <a:lstStyle/>
        <a:p>
          <a:pPr>
            <a:buNone/>
          </a:pPr>
          <a:r>
            <a:rPr lang="en-US" dirty="0"/>
            <a:t>Create Data Preparation Model</a:t>
          </a:r>
        </a:p>
      </dgm:t>
    </dgm:pt>
    <dgm:pt modelId="{19AA3BAE-2D01-4F37-8531-150DD3CB34C5}" type="parTrans" cxnId="{E114144E-108D-4BF5-9298-2415E43B00A1}">
      <dgm:prSet/>
      <dgm:spPr/>
      <dgm:t>
        <a:bodyPr/>
        <a:lstStyle/>
        <a:p>
          <a:endParaRPr lang="en-US"/>
        </a:p>
      </dgm:t>
    </dgm:pt>
    <dgm:pt modelId="{38DAB32F-F6F4-4E7B-A2F1-1BCE137BAADD}" type="sibTrans" cxnId="{E114144E-108D-4BF5-9298-2415E43B00A1}">
      <dgm:prSet/>
      <dgm:spPr/>
      <dgm:t>
        <a:bodyPr/>
        <a:lstStyle/>
        <a:p>
          <a:endParaRPr lang="en-US"/>
        </a:p>
      </dgm:t>
    </dgm:pt>
    <dgm:pt modelId="{D64C2B84-BF78-43EF-99DF-352F3CE28E86}">
      <dgm:prSet/>
      <dgm:spPr>
        <a:solidFill>
          <a:srgbClr val="A30A35"/>
        </a:solidFill>
        <a:ln>
          <a:solidFill>
            <a:srgbClr val="A30A35"/>
          </a:solidFill>
        </a:ln>
      </dgm:spPr>
      <dgm:t>
        <a:bodyPr/>
        <a:lstStyle/>
        <a:p>
          <a:pPr>
            <a:buNone/>
          </a:pPr>
          <a:r>
            <a:rPr lang="en-US" dirty="0"/>
            <a:t>Test Model</a:t>
          </a:r>
        </a:p>
      </dgm:t>
    </dgm:pt>
    <dgm:pt modelId="{AA7EBF18-980F-4474-8BFE-1064957F8C73}" type="parTrans" cxnId="{35DE502D-603A-4B68-B2B4-4063DD7EBC34}">
      <dgm:prSet/>
      <dgm:spPr/>
      <dgm:t>
        <a:bodyPr/>
        <a:lstStyle/>
        <a:p>
          <a:endParaRPr lang="en-US"/>
        </a:p>
      </dgm:t>
    </dgm:pt>
    <dgm:pt modelId="{650768F7-C844-4C47-996A-FE6A294DCD89}" type="sibTrans" cxnId="{35DE502D-603A-4B68-B2B4-4063DD7EBC34}">
      <dgm:prSet/>
      <dgm:spPr/>
      <dgm:t>
        <a:bodyPr/>
        <a:lstStyle/>
        <a:p>
          <a:endParaRPr lang="en-US"/>
        </a:p>
      </dgm:t>
    </dgm:pt>
    <dgm:pt modelId="{A711CE0D-DED7-4154-ABC3-C63645907E4F}">
      <dgm:prSet/>
      <dgm:spPr>
        <a:solidFill>
          <a:srgbClr val="A30A35"/>
        </a:solidFill>
        <a:ln>
          <a:solidFill>
            <a:srgbClr val="A30A35"/>
          </a:solidFill>
        </a:ln>
      </dgm:spPr>
      <dgm:t>
        <a:bodyPr/>
        <a:lstStyle/>
        <a:p>
          <a:pPr>
            <a:buNone/>
          </a:pPr>
          <a:endParaRPr lang="en-US" dirty="0"/>
        </a:p>
      </dgm:t>
    </dgm:pt>
    <dgm:pt modelId="{C5E962B5-954C-4A31-8430-11173EDA7969}" type="sibTrans" cxnId="{10049570-20D3-4A4F-87F4-6742286742D4}">
      <dgm:prSet/>
      <dgm:spPr/>
      <dgm:t>
        <a:bodyPr/>
        <a:lstStyle/>
        <a:p>
          <a:endParaRPr lang="en-US"/>
        </a:p>
      </dgm:t>
    </dgm:pt>
    <dgm:pt modelId="{CB316B79-625F-40B7-8810-69C46F59B32F}" type="parTrans" cxnId="{10049570-20D3-4A4F-87F4-6742286742D4}">
      <dgm:prSet/>
      <dgm:spPr/>
      <dgm:t>
        <a:bodyPr/>
        <a:lstStyle/>
        <a:p>
          <a:endParaRPr lang="en-US"/>
        </a:p>
      </dgm:t>
    </dgm:pt>
    <dgm:pt modelId="{0EA4F254-FEB5-49D7-8B07-40E5E05AE27D}">
      <dgm:prSet/>
      <dgm:spPr>
        <a:solidFill>
          <a:schemeClr val="bg1"/>
        </a:solidFill>
        <a:ln>
          <a:solidFill>
            <a:srgbClr val="A30A35"/>
          </a:solidFill>
        </a:ln>
      </dgm:spPr>
      <dgm:t>
        <a:bodyPr/>
        <a:lstStyle/>
        <a:p>
          <a:pPr>
            <a:buNone/>
          </a:pPr>
          <a:r>
            <a:rPr lang="en-US" dirty="0"/>
            <a:t>Perform Data Preparation</a:t>
          </a:r>
        </a:p>
      </dgm:t>
    </dgm:pt>
    <dgm:pt modelId="{B271458A-1384-4A93-B12C-AB067CE7A6F0}" type="parTrans" cxnId="{CB8D0EC0-B545-4C2E-8480-623D44D13FE9}">
      <dgm:prSet/>
      <dgm:spPr/>
      <dgm:t>
        <a:bodyPr/>
        <a:lstStyle/>
        <a:p>
          <a:endParaRPr lang="en-US"/>
        </a:p>
      </dgm:t>
    </dgm:pt>
    <dgm:pt modelId="{6C01809F-B409-46AE-80BD-30C4099696C1}" type="sibTrans" cxnId="{CB8D0EC0-B545-4C2E-8480-623D44D13FE9}">
      <dgm:prSet/>
      <dgm:spPr/>
      <dgm:t>
        <a:bodyPr/>
        <a:lstStyle/>
        <a:p>
          <a:endParaRPr lang="en-US"/>
        </a:p>
      </dgm:t>
    </dgm:pt>
    <dgm:pt modelId="{21BC568B-7E78-49EF-87BB-29F7C51B5C36}">
      <dgm:prSet/>
      <dgm:spPr>
        <a:solidFill>
          <a:schemeClr val="bg1"/>
        </a:solidFill>
        <a:ln>
          <a:solidFill>
            <a:srgbClr val="A30A35"/>
          </a:solidFill>
        </a:ln>
      </dgm:spPr>
      <dgm:t>
        <a:bodyPr/>
        <a:lstStyle/>
        <a:p>
          <a:pPr>
            <a:buNone/>
          </a:pPr>
          <a:r>
            <a:rPr lang="en-US" b="0" i="0" dirty="0"/>
            <a:t>Create Analysis Model</a:t>
          </a:r>
          <a:endParaRPr lang="en-US" dirty="0"/>
        </a:p>
      </dgm:t>
    </dgm:pt>
    <dgm:pt modelId="{C643D021-F1FB-4593-908E-CF73371AD103}" type="parTrans" cxnId="{98ADDBCC-E673-4472-BD27-BD0C9A4A7F20}">
      <dgm:prSet/>
      <dgm:spPr/>
      <dgm:t>
        <a:bodyPr/>
        <a:lstStyle/>
        <a:p>
          <a:endParaRPr lang="en-US"/>
        </a:p>
      </dgm:t>
    </dgm:pt>
    <dgm:pt modelId="{AA52E4F2-B2BD-4083-A17B-4DDF8F8B86D7}" type="sibTrans" cxnId="{98ADDBCC-E673-4472-BD27-BD0C9A4A7F20}">
      <dgm:prSet/>
      <dgm:spPr/>
      <dgm:t>
        <a:bodyPr/>
        <a:lstStyle/>
        <a:p>
          <a:endParaRPr lang="en-US"/>
        </a:p>
      </dgm:t>
    </dgm:pt>
    <dgm:pt modelId="{F9A2342C-F706-4959-940E-61ED4E4085D6}">
      <dgm:prSet/>
      <dgm:spPr>
        <a:solidFill>
          <a:srgbClr val="A30A35"/>
        </a:solidFill>
        <a:ln>
          <a:solidFill>
            <a:srgbClr val="A30A35"/>
          </a:solidFill>
        </a:ln>
      </dgm:spPr>
      <dgm:t>
        <a:bodyPr/>
        <a:lstStyle/>
        <a:p>
          <a:pPr>
            <a:buNone/>
          </a:pPr>
          <a:r>
            <a:rPr lang="en-US" dirty="0"/>
            <a:t> </a:t>
          </a:r>
        </a:p>
      </dgm:t>
    </dgm:pt>
    <dgm:pt modelId="{91F0DECA-DCB0-4F31-9CC3-63970FECC1A1}" type="parTrans" cxnId="{EC133244-3561-4154-BAE8-6E7E6DCC6045}">
      <dgm:prSet/>
      <dgm:spPr/>
      <dgm:t>
        <a:bodyPr/>
        <a:lstStyle/>
        <a:p>
          <a:endParaRPr lang="en-US"/>
        </a:p>
      </dgm:t>
    </dgm:pt>
    <dgm:pt modelId="{670E02F5-DD30-4458-9C79-4F1BDBAD342D}" type="sibTrans" cxnId="{EC133244-3561-4154-BAE8-6E7E6DCC6045}">
      <dgm:prSet/>
      <dgm:spPr/>
      <dgm:t>
        <a:bodyPr/>
        <a:lstStyle/>
        <a:p>
          <a:endParaRPr lang="en-US"/>
        </a:p>
      </dgm:t>
    </dgm:pt>
    <dgm:pt modelId="{72EECF14-F8E9-4F68-8B90-45EAD0164EE7}">
      <dgm:prSet/>
      <dgm:spPr>
        <a:solidFill>
          <a:schemeClr val="bg1"/>
        </a:solidFill>
        <a:ln>
          <a:solidFill>
            <a:srgbClr val="A30A35"/>
          </a:solidFill>
        </a:ln>
      </dgm:spPr>
      <dgm:t>
        <a:bodyPr/>
        <a:lstStyle/>
        <a:p>
          <a:pPr>
            <a:buNone/>
          </a:pPr>
          <a:r>
            <a:rPr lang="en-US" dirty="0"/>
            <a:t>Create Cost Surface (Weighted Sum)</a:t>
          </a:r>
        </a:p>
      </dgm:t>
    </dgm:pt>
    <dgm:pt modelId="{97E2D4DC-F1E0-4CFC-9265-D5E0B4F78536}" type="parTrans" cxnId="{7C8BAC8C-C98C-4D44-99F0-2C7B1F6CE636}">
      <dgm:prSet/>
      <dgm:spPr/>
      <dgm:t>
        <a:bodyPr/>
        <a:lstStyle/>
        <a:p>
          <a:endParaRPr lang="en-US"/>
        </a:p>
      </dgm:t>
    </dgm:pt>
    <dgm:pt modelId="{677329A8-848B-440C-9291-EE3A14507574}" type="sibTrans" cxnId="{7C8BAC8C-C98C-4D44-99F0-2C7B1F6CE636}">
      <dgm:prSet/>
      <dgm:spPr/>
      <dgm:t>
        <a:bodyPr/>
        <a:lstStyle/>
        <a:p>
          <a:endParaRPr lang="en-US"/>
        </a:p>
      </dgm:t>
    </dgm:pt>
    <dgm:pt modelId="{D44E6E5F-3DCD-46E0-9BBF-4DA040B817A7}">
      <dgm:prSet/>
      <dgm:spPr>
        <a:solidFill>
          <a:schemeClr val="bg1"/>
        </a:solidFill>
        <a:ln>
          <a:solidFill>
            <a:srgbClr val="A30A35"/>
          </a:solidFill>
        </a:ln>
      </dgm:spPr>
      <dgm:t>
        <a:bodyPr/>
        <a:lstStyle/>
        <a:p>
          <a:pPr>
            <a:buNone/>
          </a:pPr>
          <a:r>
            <a:rPr lang="en-US" dirty="0"/>
            <a:t>Test Model</a:t>
          </a:r>
        </a:p>
      </dgm:t>
    </dgm:pt>
    <dgm:pt modelId="{C59019FF-4B3C-40CB-84E5-97937365C0F4}" type="parTrans" cxnId="{FE2DBE31-8004-4266-A2A9-AB2019F2D9AD}">
      <dgm:prSet/>
      <dgm:spPr/>
      <dgm:t>
        <a:bodyPr/>
        <a:lstStyle/>
        <a:p>
          <a:endParaRPr lang="en-US"/>
        </a:p>
      </dgm:t>
    </dgm:pt>
    <dgm:pt modelId="{342C7DEC-1542-41EF-8F3D-479021799ED2}" type="sibTrans" cxnId="{FE2DBE31-8004-4266-A2A9-AB2019F2D9AD}">
      <dgm:prSet/>
      <dgm:spPr/>
      <dgm:t>
        <a:bodyPr/>
        <a:lstStyle/>
        <a:p>
          <a:endParaRPr lang="en-US"/>
        </a:p>
      </dgm:t>
    </dgm:pt>
    <dgm:pt modelId="{0F60C4D3-44B3-44AD-A95B-95ED47CDB791}">
      <dgm:prSet/>
      <dgm:spPr>
        <a:solidFill>
          <a:srgbClr val="A30A35"/>
        </a:solidFill>
        <a:ln>
          <a:solidFill>
            <a:srgbClr val="A30A35"/>
          </a:solidFill>
        </a:ln>
      </dgm:spPr>
      <dgm:t>
        <a:bodyPr/>
        <a:lstStyle/>
        <a:p>
          <a:pPr>
            <a:buNone/>
          </a:pPr>
          <a:endParaRPr lang="en-US" dirty="0"/>
        </a:p>
      </dgm:t>
    </dgm:pt>
    <dgm:pt modelId="{B8B3F0AA-D035-4D1F-B310-EBD7D74F40E6}" type="parTrans" cxnId="{B1862D44-BD18-4433-B2AC-F58BA39532C4}">
      <dgm:prSet/>
      <dgm:spPr/>
      <dgm:t>
        <a:bodyPr/>
        <a:lstStyle/>
        <a:p>
          <a:endParaRPr lang="en-US"/>
        </a:p>
      </dgm:t>
    </dgm:pt>
    <dgm:pt modelId="{60B93268-AB28-4FF6-8EE5-56B35D813C84}" type="sibTrans" cxnId="{B1862D44-BD18-4433-B2AC-F58BA39532C4}">
      <dgm:prSet/>
      <dgm:spPr/>
      <dgm:t>
        <a:bodyPr/>
        <a:lstStyle/>
        <a:p>
          <a:endParaRPr lang="en-US"/>
        </a:p>
      </dgm:t>
    </dgm:pt>
    <dgm:pt modelId="{4799E70E-3865-4C17-BEB0-9D4498B71B1F}">
      <dgm:prSet/>
      <dgm:spPr>
        <a:solidFill>
          <a:srgbClr val="A30A35"/>
        </a:solidFill>
        <a:ln>
          <a:solidFill>
            <a:srgbClr val="A30A35"/>
          </a:solidFill>
        </a:ln>
      </dgm:spPr>
      <dgm:t>
        <a:bodyPr/>
        <a:lstStyle/>
        <a:p>
          <a:pPr>
            <a:buNone/>
          </a:pPr>
          <a:r>
            <a:rPr lang="en-US" dirty="0"/>
            <a:t>Create Corridor</a:t>
          </a:r>
        </a:p>
      </dgm:t>
    </dgm:pt>
    <dgm:pt modelId="{B666FAF9-5334-488C-AD96-4BA17352724E}" type="parTrans" cxnId="{96ADE686-01EE-4F00-AA8E-7F9EE2F3AB1E}">
      <dgm:prSet/>
      <dgm:spPr/>
      <dgm:t>
        <a:bodyPr/>
        <a:lstStyle/>
        <a:p>
          <a:endParaRPr lang="en-US"/>
        </a:p>
      </dgm:t>
    </dgm:pt>
    <dgm:pt modelId="{43567903-5730-4C4C-AC0E-045E59B6E17B}" type="sibTrans" cxnId="{96ADE686-01EE-4F00-AA8E-7F9EE2F3AB1E}">
      <dgm:prSet/>
      <dgm:spPr/>
      <dgm:t>
        <a:bodyPr/>
        <a:lstStyle/>
        <a:p>
          <a:endParaRPr lang="en-US"/>
        </a:p>
      </dgm:t>
    </dgm:pt>
    <dgm:pt modelId="{B9142012-E989-4306-81BF-F2B64E44AB6F}">
      <dgm:prSet/>
      <dgm:spPr>
        <a:solidFill>
          <a:srgbClr val="A30A35"/>
        </a:solidFill>
        <a:ln>
          <a:solidFill>
            <a:srgbClr val="A30A35"/>
          </a:solidFill>
        </a:ln>
      </dgm:spPr>
      <dgm:t>
        <a:bodyPr/>
        <a:lstStyle/>
        <a:p>
          <a:pPr>
            <a:buNone/>
          </a:pPr>
          <a:endParaRPr lang="en-US" dirty="0"/>
        </a:p>
      </dgm:t>
    </dgm:pt>
    <dgm:pt modelId="{4101E16E-A563-4A04-97D4-24B9694E160D}" type="parTrans" cxnId="{1E4C5CBE-7C62-4593-8D68-455BEF5D242D}">
      <dgm:prSet/>
      <dgm:spPr/>
      <dgm:t>
        <a:bodyPr/>
        <a:lstStyle/>
        <a:p>
          <a:endParaRPr lang="en-US"/>
        </a:p>
      </dgm:t>
    </dgm:pt>
    <dgm:pt modelId="{D388C8A5-3E5C-43B1-AA00-F8C910093965}" type="sibTrans" cxnId="{1E4C5CBE-7C62-4593-8D68-455BEF5D242D}">
      <dgm:prSet/>
      <dgm:spPr/>
      <dgm:t>
        <a:bodyPr/>
        <a:lstStyle/>
        <a:p>
          <a:endParaRPr lang="en-US"/>
        </a:p>
      </dgm:t>
    </dgm:pt>
    <dgm:pt modelId="{567E526B-4C88-4949-911E-9F54881C5514}">
      <dgm:prSet/>
      <dgm:spPr>
        <a:solidFill>
          <a:srgbClr val="A30A35"/>
        </a:solidFill>
        <a:ln>
          <a:solidFill>
            <a:srgbClr val="A30A35"/>
          </a:solidFill>
        </a:ln>
      </dgm:spPr>
      <dgm:t>
        <a:bodyPr/>
        <a:lstStyle/>
        <a:p>
          <a:pPr>
            <a:buNone/>
          </a:pPr>
          <a:endParaRPr lang="en-US" dirty="0"/>
        </a:p>
      </dgm:t>
    </dgm:pt>
    <dgm:pt modelId="{FD0DEF21-F062-4574-B32A-0BB1CF761EA6}" type="parTrans" cxnId="{754C3C18-C753-4727-B16C-8F981CA893C8}">
      <dgm:prSet/>
      <dgm:spPr/>
      <dgm:t>
        <a:bodyPr/>
        <a:lstStyle/>
        <a:p>
          <a:endParaRPr lang="en-US"/>
        </a:p>
      </dgm:t>
    </dgm:pt>
    <dgm:pt modelId="{4976EAE8-5E42-4E33-8C09-11A0EBBA62EB}" type="sibTrans" cxnId="{754C3C18-C753-4727-B16C-8F981CA893C8}">
      <dgm:prSet/>
      <dgm:spPr/>
      <dgm:t>
        <a:bodyPr/>
        <a:lstStyle/>
        <a:p>
          <a:endParaRPr lang="en-US"/>
        </a:p>
      </dgm:t>
    </dgm:pt>
    <dgm:pt modelId="{9E4CBEA1-B612-4F18-9B40-352EBFB1A740}">
      <dgm:prSet/>
      <dgm:spPr>
        <a:solidFill>
          <a:srgbClr val="A30A35"/>
        </a:solidFill>
        <a:ln>
          <a:solidFill>
            <a:srgbClr val="A30A35"/>
          </a:solidFill>
        </a:ln>
      </dgm:spPr>
      <dgm:t>
        <a:bodyPr/>
        <a:lstStyle/>
        <a:p>
          <a:pPr>
            <a:buNone/>
          </a:pPr>
          <a:endParaRPr lang="en-US" dirty="0"/>
        </a:p>
      </dgm:t>
    </dgm:pt>
    <dgm:pt modelId="{A51269A6-6163-44B0-B136-686E0A465A25}" type="parTrans" cxnId="{0B5F6836-C46B-4880-93CE-D892F4049ECD}">
      <dgm:prSet/>
      <dgm:spPr/>
      <dgm:t>
        <a:bodyPr/>
        <a:lstStyle/>
        <a:p>
          <a:endParaRPr lang="en-US"/>
        </a:p>
      </dgm:t>
    </dgm:pt>
    <dgm:pt modelId="{9F66783A-57EE-4166-B38A-A631CF9804F9}" type="sibTrans" cxnId="{0B5F6836-C46B-4880-93CE-D892F4049ECD}">
      <dgm:prSet/>
      <dgm:spPr/>
      <dgm:t>
        <a:bodyPr/>
        <a:lstStyle/>
        <a:p>
          <a:endParaRPr lang="en-US"/>
        </a:p>
      </dgm:t>
    </dgm:pt>
    <dgm:pt modelId="{E44F99C6-E158-4B2B-BDC4-F12EB5883E00}" type="pres">
      <dgm:prSet presAssocID="{16741F6A-695F-401C-94DA-5C4E3C8AC2B9}" presName="CompostProcess" presStyleCnt="0">
        <dgm:presLayoutVars>
          <dgm:dir/>
          <dgm:resizeHandles val="exact"/>
        </dgm:presLayoutVars>
      </dgm:prSet>
      <dgm:spPr/>
    </dgm:pt>
    <dgm:pt modelId="{26A85AA4-D71E-48E9-8A19-50D15B783B38}" type="pres">
      <dgm:prSet presAssocID="{16741F6A-695F-401C-94DA-5C4E3C8AC2B9}" presName="arrow" presStyleLbl="bgShp" presStyleIdx="0" presStyleCnt="1"/>
      <dgm:spPr>
        <a:solidFill>
          <a:srgbClr val="FFCD0C"/>
        </a:solidFill>
      </dgm:spPr>
    </dgm:pt>
    <dgm:pt modelId="{5DD8E1FD-956D-4D79-B662-B2C4F7E948CE}" type="pres">
      <dgm:prSet presAssocID="{16741F6A-695F-401C-94DA-5C4E3C8AC2B9}" presName="linearProcess" presStyleCnt="0"/>
      <dgm:spPr/>
    </dgm:pt>
    <dgm:pt modelId="{88DE8623-5A85-46F5-BAB6-5B9730979B30}" type="pres">
      <dgm:prSet presAssocID="{85DA5145-69A9-4BE6-98B1-A6B3ACD1B7FA}" presName="textNode" presStyleLbl="node1" presStyleIdx="0" presStyleCnt="8">
        <dgm:presLayoutVars>
          <dgm:bulletEnabled val="1"/>
        </dgm:presLayoutVars>
      </dgm:prSet>
      <dgm:spPr/>
    </dgm:pt>
    <dgm:pt modelId="{F8EC6003-2713-4016-8B7C-FF5F8AD401F5}" type="pres">
      <dgm:prSet presAssocID="{877F8004-6139-49D8-9AB6-D0833F04323C}" presName="sibTrans" presStyleCnt="0"/>
      <dgm:spPr/>
    </dgm:pt>
    <dgm:pt modelId="{9A85632A-08A0-42BE-96F5-79AFAACC2156}" type="pres">
      <dgm:prSet presAssocID="{567E526B-4C88-4949-911E-9F54881C5514}" presName="textNode" presStyleLbl="node1" presStyleIdx="1" presStyleCnt="8">
        <dgm:presLayoutVars>
          <dgm:bulletEnabled val="1"/>
        </dgm:presLayoutVars>
      </dgm:prSet>
      <dgm:spPr/>
    </dgm:pt>
    <dgm:pt modelId="{73DF2FE9-A071-4766-8C13-6B0960627E6D}" type="pres">
      <dgm:prSet presAssocID="{4976EAE8-5E42-4E33-8C09-11A0EBBA62EB}" presName="sibTrans" presStyleCnt="0"/>
      <dgm:spPr/>
    </dgm:pt>
    <dgm:pt modelId="{20DEF3B1-DC9C-44E6-A0F0-31F6ED51B102}" type="pres">
      <dgm:prSet presAssocID="{9E4CBEA1-B612-4F18-9B40-352EBFB1A740}" presName="textNode" presStyleLbl="node1" presStyleIdx="2" presStyleCnt="8">
        <dgm:presLayoutVars>
          <dgm:bulletEnabled val="1"/>
        </dgm:presLayoutVars>
      </dgm:prSet>
      <dgm:spPr/>
    </dgm:pt>
    <dgm:pt modelId="{9EFDDE01-C3ED-4674-B7E9-5BC221CE3253}" type="pres">
      <dgm:prSet presAssocID="{9F66783A-57EE-4166-B38A-A631CF9804F9}" presName="sibTrans" presStyleCnt="0"/>
      <dgm:spPr/>
    </dgm:pt>
    <dgm:pt modelId="{96FF9952-9BA5-4A1E-908D-D14425CB8F8E}" type="pres">
      <dgm:prSet presAssocID="{0F4A1ACC-C5DA-435B-BAB1-8C819EDFC358}" presName="textNode" presStyleLbl="node1" presStyleIdx="3" presStyleCnt="8">
        <dgm:presLayoutVars>
          <dgm:bulletEnabled val="1"/>
        </dgm:presLayoutVars>
      </dgm:prSet>
      <dgm:spPr/>
    </dgm:pt>
    <dgm:pt modelId="{F6B41381-3A46-432C-9E93-FEF5574D703A}" type="pres">
      <dgm:prSet presAssocID="{21CB8D2A-54D2-44DE-B6A4-203A32643BDE}" presName="sibTrans" presStyleCnt="0"/>
      <dgm:spPr/>
    </dgm:pt>
    <dgm:pt modelId="{1BB07B57-9E9D-4F3E-8A6B-40A86DD0C334}" type="pres">
      <dgm:prSet presAssocID="{F9A2342C-F706-4959-940E-61ED4E4085D6}" presName="textNode" presStyleLbl="node1" presStyleIdx="4" presStyleCnt="8">
        <dgm:presLayoutVars>
          <dgm:bulletEnabled val="1"/>
        </dgm:presLayoutVars>
      </dgm:prSet>
      <dgm:spPr/>
    </dgm:pt>
    <dgm:pt modelId="{42C55FEC-2CF6-4C82-834A-8E7C8D5E160B}" type="pres">
      <dgm:prSet presAssocID="{670E02F5-DD30-4458-9C79-4F1BDBAD342D}" presName="sibTrans" presStyleCnt="0"/>
      <dgm:spPr/>
    </dgm:pt>
    <dgm:pt modelId="{23F7F034-0684-485E-830C-1566BB35083C}" type="pres">
      <dgm:prSet presAssocID="{A711CE0D-DED7-4154-ABC3-C63645907E4F}" presName="textNode" presStyleLbl="node1" presStyleIdx="5" presStyleCnt="8">
        <dgm:presLayoutVars>
          <dgm:bulletEnabled val="1"/>
        </dgm:presLayoutVars>
      </dgm:prSet>
      <dgm:spPr/>
    </dgm:pt>
    <dgm:pt modelId="{D1DD97FF-9DFC-4E6A-8FC3-CCF1F48BE5DA}" type="pres">
      <dgm:prSet presAssocID="{C5E962B5-954C-4A31-8430-11173EDA7969}" presName="sibTrans" presStyleCnt="0"/>
      <dgm:spPr/>
    </dgm:pt>
    <dgm:pt modelId="{E9937023-5D9F-4703-80A1-4D2F7BE839D0}" type="pres">
      <dgm:prSet presAssocID="{0F60C4D3-44B3-44AD-A95B-95ED47CDB791}" presName="textNode" presStyleLbl="node1" presStyleIdx="6" presStyleCnt="8">
        <dgm:presLayoutVars>
          <dgm:bulletEnabled val="1"/>
        </dgm:presLayoutVars>
      </dgm:prSet>
      <dgm:spPr/>
    </dgm:pt>
    <dgm:pt modelId="{D8BF7E08-C9A0-4727-AFB5-4E65A6F00356}" type="pres">
      <dgm:prSet presAssocID="{60B93268-AB28-4FF6-8EE5-56B35D813C84}" presName="sibTrans" presStyleCnt="0"/>
      <dgm:spPr/>
    </dgm:pt>
    <dgm:pt modelId="{7BE261DC-714B-4063-B0B0-DC7B565EBFAE}" type="pres">
      <dgm:prSet presAssocID="{B9142012-E989-4306-81BF-F2B64E44AB6F}" presName="textNode" presStyleLbl="node1" presStyleIdx="7" presStyleCnt="8">
        <dgm:presLayoutVars>
          <dgm:bulletEnabled val="1"/>
        </dgm:presLayoutVars>
      </dgm:prSet>
      <dgm:spPr/>
    </dgm:pt>
  </dgm:ptLst>
  <dgm:cxnLst>
    <dgm:cxn modelId="{8F12B40C-6A2F-49A9-B774-8AE61BE90B2D}" type="presOf" srcId="{0F4A1ACC-C5DA-435B-BAB1-8C819EDFC358}" destId="{96FF9952-9BA5-4A1E-908D-D14425CB8F8E}" srcOrd="0" destOrd="0" presId="urn:microsoft.com/office/officeart/2005/8/layout/hProcess9"/>
    <dgm:cxn modelId="{754C3C18-C753-4727-B16C-8F981CA893C8}" srcId="{16741F6A-695F-401C-94DA-5C4E3C8AC2B9}" destId="{567E526B-4C88-4949-911E-9F54881C5514}" srcOrd="1" destOrd="0" parTransId="{FD0DEF21-F062-4574-B32A-0BB1CF761EA6}" sibTransId="{4976EAE8-5E42-4E33-8C09-11A0EBBA62EB}"/>
    <dgm:cxn modelId="{B300BB18-417F-4836-AFB8-460B64DD50BB}" type="presOf" srcId="{DF46696F-F9BB-4692-8761-C571ECC5F167}" destId="{88DE8623-5A85-46F5-BAB6-5B9730979B30}" srcOrd="0" destOrd="1" presId="urn:microsoft.com/office/officeart/2005/8/layout/hProcess9"/>
    <dgm:cxn modelId="{A79D9E1E-84CB-410F-8C50-36B822090D64}" type="presOf" srcId="{D64C2B84-BF78-43EF-99DF-352F3CE28E86}" destId="{20DEF3B1-DC9C-44E6-A0F0-31F6ED51B102}" srcOrd="0" destOrd="1" presId="urn:microsoft.com/office/officeart/2005/8/layout/hProcess9"/>
    <dgm:cxn modelId="{FA30B72B-5CF2-45FD-8E6F-74FB50EA4EE9}" type="presOf" srcId="{72EECF14-F8E9-4F68-8B90-45EAD0164EE7}" destId="{1BB07B57-9E9D-4F3E-8A6B-40A86DD0C334}" srcOrd="0" destOrd="1" presId="urn:microsoft.com/office/officeart/2005/8/layout/hProcess9"/>
    <dgm:cxn modelId="{35DE502D-603A-4B68-B2B4-4063DD7EBC34}" srcId="{9E4CBEA1-B612-4F18-9B40-352EBFB1A740}" destId="{D64C2B84-BF78-43EF-99DF-352F3CE28E86}" srcOrd="0" destOrd="0" parTransId="{AA7EBF18-980F-4474-8BFE-1064957F8C73}" sibTransId="{650768F7-C844-4C47-996A-FE6A294DCD89}"/>
    <dgm:cxn modelId="{FE2DBE31-8004-4266-A2A9-AB2019F2D9AD}" srcId="{0F60C4D3-44B3-44AD-A95B-95ED47CDB791}" destId="{D44E6E5F-3DCD-46E0-9BBF-4DA040B817A7}" srcOrd="0" destOrd="0" parTransId="{C59019FF-4B3C-40CB-84E5-97937365C0F4}" sibTransId="{342C7DEC-1542-41EF-8F3D-479021799ED2}"/>
    <dgm:cxn modelId="{D3016B32-07A2-4B43-8002-514C790B2133}" srcId="{16741F6A-695F-401C-94DA-5C4E3C8AC2B9}" destId="{85DA5145-69A9-4BE6-98B1-A6B3ACD1B7FA}" srcOrd="0" destOrd="0" parTransId="{EFE58C12-0F3A-47F7-BF1C-EBE06D728CE4}" sibTransId="{877F8004-6139-49D8-9AB6-D0833F04323C}"/>
    <dgm:cxn modelId="{0B5F6836-C46B-4880-93CE-D892F4049ECD}" srcId="{16741F6A-695F-401C-94DA-5C4E3C8AC2B9}" destId="{9E4CBEA1-B612-4F18-9B40-352EBFB1A740}" srcOrd="2" destOrd="0" parTransId="{A51269A6-6163-44B0-B136-686E0A465A25}" sibTransId="{9F66783A-57EE-4166-B38A-A631CF9804F9}"/>
    <dgm:cxn modelId="{45564D3F-9A93-4076-8AD6-8B1BF1E6EAF7}" type="presOf" srcId="{21BC568B-7E78-49EF-87BB-29F7C51B5C36}" destId="{23F7F034-0684-485E-830C-1566BB35083C}" srcOrd="0" destOrd="1" presId="urn:microsoft.com/office/officeart/2005/8/layout/hProcess9"/>
    <dgm:cxn modelId="{40F9AF5C-3531-418A-83EB-A2E92E72D91D}" type="presOf" srcId="{9F2A1EC6-DC2F-43A9-93BC-27716BAD7DD9}" destId="{9A85632A-08A0-42BE-96F5-79AFAACC2156}" srcOrd="0" destOrd="1" presId="urn:microsoft.com/office/officeart/2005/8/layout/hProcess9"/>
    <dgm:cxn modelId="{BC8B5443-B4E5-4D45-8C8C-139EBAB30834}" type="presOf" srcId="{A711CE0D-DED7-4154-ABC3-C63645907E4F}" destId="{23F7F034-0684-485E-830C-1566BB35083C}" srcOrd="0" destOrd="0" presId="urn:microsoft.com/office/officeart/2005/8/layout/hProcess9"/>
    <dgm:cxn modelId="{B1862D44-BD18-4433-B2AC-F58BA39532C4}" srcId="{16741F6A-695F-401C-94DA-5C4E3C8AC2B9}" destId="{0F60C4D3-44B3-44AD-A95B-95ED47CDB791}" srcOrd="6" destOrd="0" parTransId="{B8B3F0AA-D035-4D1F-B310-EBD7D74F40E6}" sibTransId="{60B93268-AB28-4FF6-8EE5-56B35D813C84}"/>
    <dgm:cxn modelId="{EC133244-3561-4154-BAE8-6E7E6DCC6045}" srcId="{16741F6A-695F-401C-94DA-5C4E3C8AC2B9}" destId="{F9A2342C-F706-4959-940E-61ED4E4085D6}" srcOrd="4" destOrd="0" parTransId="{91F0DECA-DCB0-4F31-9CC3-63970FECC1A1}" sibTransId="{670E02F5-DD30-4458-9C79-4F1BDBAD342D}"/>
    <dgm:cxn modelId="{24419F46-D5F3-465F-857D-C25DEFDF440E}" type="presOf" srcId="{F9A2342C-F706-4959-940E-61ED4E4085D6}" destId="{1BB07B57-9E9D-4F3E-8A6B-40A86DD0C334}" srcOrd="0" destOrd="0" presId="urn:microsoft.com/office/officeart/2005/8/layout/hProcess9"/>
    <dgm:cxn modelId="{3F03196B-8564-42A8-8ACB-F3DD4F04C4C1}" type="presOf" srcId="{B9142012-E989-4306-81BF-F2B64E44AB6F}" destId="{7BE261DC-714B-4063-B0B0-DC7B565EBFAE}" srcOrd="0" destOrd="0" presId="urn:microsoft.com/office/officeart/2005/8/layout/hProcess9"/>
    <dgm:cxn modelId="{E114144E-108D-4BF5-9298-2415E43B00A1}" srcId="{85DA5145-69A9-4BE6-98B1-A6B3ACD1B7FA}" destId="{DF46696F-F9BB-4692-8761-C571ECC5F167}" srcOrd="0" destOrd="0" parTransId="{19AA3BAE-2D01-4F37-8531-150DD3CB34C5}" sibTransId="{38DAB32F-F6F4-4E7B-A2F1-1BCE137BAADD}"/>
    <dgm:cxn modelId="{10049570-20D3-4A4F-87F4-6742286742D4}" srcId="{16741F6A-695F-401C-94DA-5C4E3C8AC2B9}" destId="{A711CE0D-DED7-4154-ABC3-C63645907E4F}" srcOrd="5" destOrd="0" parTransId="{CB316B79-625F-40B7-8810-69C46F59B32F}" sibTransId="{C5E962B5-954C-4A31-8430-11173EDA7969}"/>
    <dgm:cxn modelId="{1EBF3C74-CD5A-4E4F-B103-AAF2F9732226}" type="presOf" srcId="{0F60C4D3-44B3-44AD-A95B-95ED47CDB791}" destId="{E9937023-5D9F-4703-80A1-4D2F7BE839D0}" srcOrd="0" destOrd="0" presId="urn:microsoft.com/office/officeart/2005/8/layout/hProcess9"/>
    <dgm:cxn modelId="{727CFA58-3DD6-4632-989A-A85B0EA862DA}" type="presOf" srcId="{567E526B-4C88-4949-911E-9F54881C5514}" destId="{9A85632A-08A0-42BE-96F5-79AFAACC2156}" srcOrd="0" destOrd="0" presId="urn:microsoft.com/office/officeart/2005/8/layout/hProcess9"/>
    <dgm:cxn modelId="{7A80FE78-1DD4-4A31-B349-49F508FDA615}" type="presOf" srcId="{4799E70E-3865-4C17-BEB0-9D4498B71B1F}" destId="{7BE261DC-714B-4063-B0B0-DC7B565EBFAE}" srcOrd="0" destOrd="1" presId="urn:microsoft.com/office/officeart/2005/8/layout/hProcess9"/>
    <dgm:cxn modelId="{2ED69B7D-B4AB-4A9B-81F8-44CD77DD8C4F}" type="presOf" srcId="{16741F6A-695F-401C-94DA-5C4E3C8AC2B9}" destId="{E44F99C6-E158-4B2B-BDC4-F12EB5883E00}" srcOrd="0" destOrd="0" presId="urn:microsoft.com/office/officeart/2005/8/layout/hProcess9"/>
    <dgm:cxn modelId="{8F85C586-F953-4CC1-9672-7A835AFC1546}" type="presOf" srcId="{0EA4F254-FEB5-49D7-8B07-40E5E05AE27D}" destId="{96FF9952-9BA5-4A1E-908D-D14425CB8F8E}" srcOrd="0" destOrd="1" presId="urn:microsoft.com/office/officeart/2005/8/layout/hProcess9"/>
    <dgm:cxn modelId="{96ADE686-01EE-4F00-AA8E-7F9EE2F3AB1E}" srcId="{B9142012-E989-4306-81BF-F2B64E44AB6F}" destId="{4799E70E-3865-4C17-BEB0-9D4498B71B1F}" srcOrd="0" destOrd="0" parTransId="{B666FAF9-5334-488C-AD96-4BA17352724E}" sibTransId="{43567903-5730-4C4C-AC0E-045E59B6E17B}"/>
    <dgm:cxn modelId="{7C8BAC8C-C98C-4D44-99F0-2C7B1F6CE636}" srcId="{F9A2342C-F706-4959-940E-61ED4E4085D6}" destId="{72EECF14-F8E9-4F68-8B90-45EAD0164EE7}" srcOrd="0" destOrd="0" parTransId="{97E2D4DC-F1E0-4CFC-9265-D5E0B4F78536}" sibTransId="{677329A8-848B-440C-9291-EE3A14507574}"/>
    <dgm:cxn modelId="{43571F8F-046C-4D73-9799-ADAF39B13FF3}" type="presOf" srcId="{D44E6E5F-3DCD-46E0-9BBF-4DA040B817A7}" destId="{E9937023-5D9F-4703-80A1-4D2F7BE839D0}" srcOrd="0" destOrd="1" presId="urn:microsoft.com/office/officeart/2005/8/layout/hProcess9"/>
    <dgm:cxn modelId="{E1721CAA-0710-4694-9439-DD7EBDB5D8CD}" type="presOf" srcId="{9E4CBEA1-B612-4F18-9B40-352EBFB1A740}" destId="{20DEF3B1-DC9C-44E6-A0F0-31F6ED51B102}" srcOrd="0" destOrd="0" presId="urn:microsoft.com/office/officeart/2005/8/layout/hProcess9"/>
    <dgm:cxn modelId="{147EB3AD-DBE1-4691-9D74-4AF151AB464B}" srcId="{16741F6A-695F-401C-94DA-5C4E3C8AC2B9}" destId="{0F4A1ACC-C5DA-435B-BAB1-8C819EDFC358}" srcOrd="3" destOrd="0" parTransId="{E841318E-D4A0-4211-8E1E-DDFE96D9C37C}" sibTransId="{21CB8D2A-54D2-44DE-B6A4-203A32643BDE}"/>
    <dgm:cxn modelId="{067139BD-A13D-47DC-88F0-5BACF2696C83}" type="presOf" srcId="{85DA5145-69A9-4BE6-98B1-A6B3ACD1B7FA}" destId="{88DE8623-5A85-46F5-BAB6-5B9730979B30}" srcOrd="0" destOrd="0" presId="urn:microsoft.com/office/officeart/2005/8/layout/hProcess9"/>
    <dgm:cxn modelId="{1E4C5CBE-7C62-4593-8D68-455BEF5D242D}" srcId="{16741F6A-695F-401C-94DA-5C4E3C8AC2B9}" destId="{B9142012-E989-4306-81BF-F2B64E44AB6F}" srcOrd="7" destOrd="0" parTransId="{4101E16E-A563-4A04-97D4-24B9694E160D}" sibTransId="{D388C8A5-3E5C-43B1-AA00-F8C910093965}"/>
    <dgm:cxn modelId="{CB8D0EC0-B545-4C2E-8480-623D44D13FE9}" srcId="{0F4A1ACC-C5DA-435B-BAB1-8C819EDFC358}" destId="{0EA4F254-FEB5-49D7-8B07-40E5E05AE27D}" srcOrd="0" destOrd="0" parTransId="{B271458A-1384-4A93-B12C-AB067CE7A6F0}" sibTransId="{6C01809F-B409-46AE-80BD-30C4099696C1}"/>
    <dgm:cxn modelId="{98ADDBCC-E673-4472-BD27-BD0C9A4A7F20}" srcId="{A711CE0D-DED7-4154-ABC3-C63645907E4F}" destId="{21BC568B-7E78-49EF-87BB-29F7C51B5C36}" srcOrd="0" destOrd="0" parTransId="{C643D021-F1FB-4593-908E-CF73371AD103}" sibTransId="{AA52E4F2-B2BD-4083-A17B-4DDF8F8B86D7}"/>
    <dgm:cxn modelId="{49ABB1DA-A846-4C96-8510-9D07589F4A0E}" srcId="{567E526B-4C88-4949-911E-9F54881C5514}" destId="{9F2A1EC6-DC2F-43A9-93BC-27716BAD7DD9}" srcOrd="0" destOrd="0" parTransId="{93CA264B-E569-4012-B7CB-880A2D712986}" sibTransId="{57004763-3937-4984-8FD7-14936C7243A8}"/>
    <dgm:cxn modelId="{3B743038-3620-4ED3-A06C-E2C7674E1249}" type="presParOf" srcId="{E44F99C6-E158-4B2B-BDC4-F12EB5883E00}" destId="{26A85AA4-D71E-48E9-8A19-50D15B783B38}" srcOrd="0" destOrd="0" presId="urn:microsoft.com/office/officeart/2005/8/layout/hProcess9"/>
    <dgm:cxn modelId="{125AF25F-01F7-4E10-99E1-2ADEADD9DD38}" type="presParOf" srcId="{E44F99C6-E158-4B2B-BDC4-F12EB5883E00}" destId="{5DD8E1FD-956D-4D79-B662-B2C4F7E948CE}" srcOrd="1" destOrd="0" presId="urn:microsoft.com/office/officeart/2005/8/layout/hProcess9"/>
    <dgm:cxn modelId="{9276D40B-04BF-4927-907F-265F34EBEF5E}" type="presParOf" srcId="{5DD8E1FD-956D-4D79-B662-B2C4F7E948CE}" destId="{88DE8623-5A85-46F5-BAB6-5B9730979B30}" srcOrd="0" destOrd="0" presId="urn:microsoft.com/office/officeart/2005/8/layout/hProcess9"/>
    <dgm:cxn modelId="{DC7554FA-CE8D-4129-BFE7-0BBB7FD6A7D0}" type="presParOf" srcId="{5DD8E1FD-956D-4D79-B662-B2C4F7E948CE}" destId="{F8EC6003-2713-4016-8B7C-FF5F8AD401F5}" srcOrd="1" destOrd="0" presId="urn:microsoft.com/office/officeart/2005/8/layout/hProcess9"/>
    <dgm:cxn modelId="{2C02E45C-3E8D-436D-BC33-FB9E2A932C78}" type="presParOf" srcId="{5DD8E1FD-956D-4D79-B662-B2C4F7E948CE}" destId="{9A85632A-08A0-42BE-96F5-79AFAACC2156}" srcOrd="2" destOrd="0" presId="urn:microsoft.com/office/officeart/2005/8/layout/hProcess9"/>
    <dgm:cxn modelId="{4799F9F7-7F61-4202-A8C0-B70CADFDED9E}" type="presParOf" srcId="{5DD8E1FD-956D-4D79-B662-B2C4F7E948CE}" destId="{73DF2FE9-A071-4766-8C13-6B0960627E6D}" srcOrd="3" destOrd="0" presId="urn:microsoft.com/office/officeart/2005/8/layout/hProcess9"/>
    <dgm:cxn modelId="{4E9FA4DD-7929-4F14-9906-4CEEE0A559F5}" type="presParOf" srcId="{5DD8E1FD-956D-4D79-B662-B2C4F7E948CE}" destId="{20DEF3B1-DC9C-44E6-A0F0-31F6ED51B102}" srcOrd="4" destOrd="0" presId="urn:microsoft.com/office/officeart/2005/8/layout/hProcess9"/>
    <dgm:cxn modelId="{0E07A049-57C2-46E7-B61D-3F13D9B2C1E2}" type="presParOf" srcId="{5DD8E1FD-956D-4D79-B662-B2C4F7E948CE}" destId="{9EFDDE01-C3ED-4674-B7E9-5BC221CE3253}" srcOrd="5" destOrd="0" presId="urn:microsoft.com/office/officeart/2005/8/layout/hProcess9"/>
    <dgm:cxn modelId="{A881618B-C9E0-41F1-ABEF-371D27F4A79E}" type="presParOf" srcId="{5DD8E1FD-956D-4D79-B662-B2C4F7E948CE}" destId="{96FF9952-9BA5-4A1E-908D-D14425CB8F8E}" srcOrd="6" destOrd="0" presId="urn:microsoft.com/office/officeart/2005/8/layout/hProcess9"/>
    <dgm:cxn modelId="{14CF19E5-9228-4BA6-B053-7C2EF1D9582C}" type="presParOf" srcId="{5DD8E1FD-956D-4D79-B662-B2C4F7E948CE}" destId="{F6B41381-3A46-432C-9E93-FEF5574D703A}" srcOrd="7" destOrd="0" presId="urn:microsoft.com/office/officeart/2005/8/layout/hProcess9"/>
    <dgm:cxn modelId="{E96119F2-0BA6-49BC-B7A1-535F86CB6AB1}" type="presParOf" srcId="{5DD8E1FD-956D-4D79-B662-B2C4F7E948CE}" destId="{1BB07B57-9E9D-4F3E-8A6B-40A86DD0C334}" srcOrd="8" destOrd="0" presId="urn:microsoft.com/office/officeart/2005/8/layout/hProcess9"/>
    <dgm:cxn modelId="{F56CBB77-4A52-4651-8EE5-96F0F25745B7}" type="presParOf" srcId="{5DD8E1FD-956D-4D79-B662-B2C4F7E948CE}" destId="{42C55FEC-2CF6-4C82-834A-8E7C8D5E160B}" srcOrd="9" destOrd="0" presId="urn:microsoft.com/office/officeart/2005/8/layout/hProcess9"/>
    <dgm:cxn modelId="{06D70895-A02A-4157-807E-767C8BAE3782}" type="presParOf" srcId="{5DD8E1FD-956D-4D79-B662-B2C4F7E948CE}" destId="{23F7F034-0684-485E-830C-1566BB35083C}" srcOrd="10" destOrd="0" presId="urn:microsoft.com/office/officeart/2005/8/layout/hProcess9"/>
    <dgm:cxn modelId="{AEBCA122-1930-48FD-AAC6-55F37E59730A}" type="presParOf" srcId="{5DD8E1FD-956D-4D79-B662-B2C4F7E948CE}" destId="{D1DD97FF-9DFC-4E6A-8FC3-CCF1F48BE5DA}" srcOrd="11" destOrd="0" presId="urn:microsoft.com/office/officeart/2005/8/layout/hProcess9"/>
    <dgm:cxn modelId="{53FF258E-A65D-4F95-B42A-F28D57C79B07}" type="presParOf" srcId="{5DD8E1FD-956D-4D79-B662-B2C4F7E948CE}" destId="{E9937023-5D9F-4703-80A1-4D2F7BE839D0}" srcOrd="12" destOrd="0" presId="urn:microsoft.com/office/officeart/2005/8/layout/hProcess9"/>
    <dgm:cxn modelId="{7BC22779-E0B7-4723-B6B8-F823A926E7E7}" type="presParOf" srcId="{5DD8E1FD-956D-4D79-B662-B2C4F7E948CE}" destId="{D8BF7E08-C9A0-4727-AFB5-4E65A6F00356}" srcOrd="13" destOrd="0" presId="urn:microsoft.com/office/officeart/2005/8/layout/hProcess9"/>
    <dgm:cxn modelId="{D6EF99B7-31CA-4B34-A9A7-4996236B7334}" type="presParOf" srcId="{5DD8E1FD-956D-4D79-B662-B2C4F7E948CE}" destId="{7BE261DC-714B-4063-B0B0-DC7B565EBFAE}" srcOrd="14"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5B71619-1B41-4C85-BDE7-E26994010B2B}" type="doc">
      <dgm:prSet loTypeId="urn:microsoft.com/office/officeart/2005/8/layout/chevron1" loCatId="process" qsTypeId="urn:microsoft.com/office/officeart/2005/8/quickstyle/simple1" qsCatId="simple" csTypeId="urn:microsoft.com/office/officeart/2005/8/colors/accent1_2" csCatId="accent1" phldr="1"/>
      <dgm:spPr/>
    </dgm:pt>
    <dgm:pt modelId="{E2677043-7F7E-4788-A462-80044C6B72DF}">
      <dgm:prSet phldrT="[Text]"/>
      <dgm:spPr>
        <a:solidFill>
          <a:srgbClr val="990000"/>
        </a:solidFill>
      </dgm:spPr>
      <dgm:t>
        <a:bodyPr/>
        <a:lstStyle/>
        <a:p>
          <a:r>
            <a:rPr lang="en-US" dirty="0">
              <a:solidFill>
                <a:schemeClr val="bg1"/>
              </a:solidFill>
            </a:rPr>
            <a:t>Mosaic to New Raster</a:t>
          </a:r>
        </a:p>
      </dgm:t>
    </dgm:pt>
    <dgm:pt modelId="{618A6F76-3DDE-4B52-9AED-FDCB5F7342D4}" type="parTrans" cxnId="{5979AE94-1AE0-4802-9679-5F4B1155ABE2}">
      <dgm:prSet/>
      <dgm:spPr/>
      <dgm:t>
        <a:bodyPr/>
        <a:lstStyle/>
        <a:p>
          <a:endParaRPr lang="en-US">
            <a:solidFill>
              <a:schemeClr val="bg1"/>
            </a:solidFill>
          </a:endParaRPr>
        </a:p>
      </dgm:t>
    </dgm:pt>
    <dgm:pt modelId="{AB836A10-AA7B-4EA5-9EFB-A127F160A2F8}" type="sibTrans" cxnId="{5979AE94-1AE0-4802-9679-5F4B1155ABE2}">
      <dgm:prSet/>
      <dgm:spPr/>
      <dgm:t>
        <a:bodyPr/>
        <a:lstStyle/>
        <a:p>
          <a:endParaRPr lang="en-US">
            <a:solidFill>
              <a:schemeClr val="bg1"/>
            </a:solidFill>
          </a:endParaRPr>
        </a:p>
      </dgm:t>
    </dgm:pt>
    <dgm:pt modelId="{89B9171F-3B2D-4E10-B87F-185B26AE506C}">
      <dgm:prSet phldrT="[Text]"/>
      <dgm:spPr>
        <a:solidFill>
          <a:srgbClr val="990000"/>
        </a:solidFill>
      </dgm:spPr>
      <dgm:t>
        <a:bodyPr/>
        <a:lstStyle/>
        <a:p>
          <a:r>
            <a:rPr lang="en-US" dirty="0">
              <a:solidFill>
                <a:schemeClr val="bg1"/>
              </a:solidFill>
            </a:rPr>
            <a:t>Clip</a:t>
          </a:r>
        </a:p>
      </dgm:t>
    </dgm:pt>
    <dgm:pt modelId="{CAF5D01E-5436-4F7E-9EC7-DB1C6B1AAEF5}" type="parTrans" cxnId="{D4CA2370-8B6E-4E06-8E87-97083F70DE94}">
      <dgm:prSet/>
      <dgm:spPr/>
      <dgm:t>
        <a:bodyPr/>
        <a:lstStyle/>
        <a:p>
          <a:endParaRPr lang="en-US">
            <a:solidFill>
              <a:schemeClr val="bg1"/>
            </a:solidFill>
          </a:endParaRPr>
        </a:p>
      </dgm:t>
    </dgm:pt>
    <dgm:pt modelId="{0802DC53-BD1A-4D1F-81FC-C518BCB62726}" type="sibTrans" cxnId="{D4CA2370-8B6E-4E06-8E87-97083F70DE94}">
      <dgm:prSet/>
      <dgm:spPr/>
      <dgm:t>
        <a:bodyPr/>
        <a:lstStyle/>
        <a:p>
          <a:endParaRPr lang="en-US">
            <a:solidFill>
              <a:schemeClr val="bg1"/>
            </a:solidFill>
          </a:endParaRPr>
        </a:p>
      </dgm:t>
    </dgm:pt>
    <dgm:pt modelId="{62C3FE59-41E4-415D-AD66-BCC45ADF994A}">
      <dgm:prSet phldrT="[Text]"/>
      <dgm:spPr>
        <a:solidFill>
          <a:srgbClr val="990000"/>
        </a:solidFill>
      </dgm:spPr>
      <dgm:t>
        <a:bodyPr/>
        <a:lstStyle/>
        <a:p>
          <a:r>
            <a:rPr lang="en-US" dirty="0">
              <a:solidFill>
                <a:schemeClr val="bg1"/>
              </a:solidFill>
            </a:rPr>
            <a:t>Reclassify/Rescale</a:t>
          </a:r>
        </a:p>
      </dgm:t>
    </dgm:pt>
    <dgm:pt modelId="{7ECB41C5-9564-4DD1-A56F-471DA7644CB8}" type="parTrans" cxnId="{2FA5E501-CB6D-4C4A-923E-98AD9E9FF1D3}">
      <dgm:prSet/>
      <dgm:spPr/>
      <dgm:t>
        <a:bodyPr/>
        <a:lstStyle/>
        <a:p>
          <a:endParaRPr lang="en-US">
            <a:solidFill>
              <a:schemeClr val="bg1"/>
            </a:solidFill>
          </a:endParaRPr>
        </a:p>
      </dgm:t>
    </dgm:pt>
    <dgm:pt modelId="{7E466C1B-EFAF-4669-8677-77F56DA38043}" type="sibTrans" cxnId="{2FA5E501-CB6D-4C4A-923E-98AD9E9FF1D3}">
      <dgm:prSet/>
      <dgm:spPr/>
      <dgm:t>
        <a:bodyPr/>
        <a:lstStyle/>
        <a:p>
          <a:endParaRPr lang="en-US">
            <a:solidFill>
              <a:schemeClr val="bg1"/>
            </a:solidFill>
          </a:endParaRPr>
        </a:p>
      </dgm:t>
    </dgm:pt>
    <dgm:pt modelId="{DFE81345-1E0E-40CA-ADE3-145EB21F8714}">
      <dgm:prSet phldrT="[Text]"/>
      <dgm:spPr>
        <a:solidFill>
          <a:srgbClr val="990000"/>
        </a:solidFill>
      </dgm:spPr>
      <dgm:t>
        <a:bodyPr/>
        <a:lstStyle/>
        <a:p>
          <a:r>
            <a:rPr lang="en-US" dirty="0">
              <a:solidFill>
                <a:schemeClr val="bg1"/>
              </a:solidFill>
            </a:rPr>
            <a:t>Weighted Sum</a:t>
          </a:r>
        </a:p>
      </dgm:t>
    </dgm:pt>
    <dgm:pt modelId="{A99A0068-F938-4B7C-8D32-DE012D457765}" type="parTrans" cxnId="{9EF510C0-A3FF-4388-AD93-FDF94A24F6EE}">
      <dgm:prSet/>
      <dgm:spPr/>
      <dgm:t>
        <a:bodyPr/>
        <a:lstStyle/>
        <a:p>
          <a:endParaRPr lang="en-US">
            <a:solidFill>
              <a:schemeClr val="bg1"/>
            </a:solidFill>
          </a:endParaRPr>
        </a:p>
      </dgm:t>
    </dgm:pt>
    <dgm:pt modelId="{4825F410-C5D4-42AC-969E-9BF0B3707CF9}" type="sibTrans" cxnId="{9EF510C0-A3FF-4388-AD93-FDF94A24F6EE}">
      <dgm:prSet/>
      <dgm:spPr/>
      <dgm:t>
        <a:bodyPr/>
        <a:lstStyle/>
        <a:p>
          <a:endParaRPr lang="en-US">
            <a:solidFill>
              <a:schemeClr val="bg1"/>
            </a:solidFill>
          </a:endParaRPr>
        </a:p>
      </dgm:t>
    </dgm:pt>
    <dgm:pt modelId="{7CE4AD02-195E-4AEE-B379-F5B675440F59}" type="pres">
      <dgm:prSet presAssocID="{65B71619-1B41-4C85-BDE7-E26994010B2B}" presName="Name0" presStyleCnt="0">
        <dgm:presLayoutVars>
          <dgm:dir/>
          <dgm:animLvl val="lvl"/>
          <dgm:resizeHandles val="exact"/>
        </dgm:presLayoutVars>
      </dgm:prSet>
      <dgm:spPr/>
    </dgm:pt>
    <dgm:pt modelId="{ECBFD0B6-CBD0-4653-994A-56446E1BAFF9}" type="pres">
      <dgm:prSet presAssocID="{E2677043-7F7E-4788-A462-80044C6B72DF}" presName="parTxOnly" presStyleLbl="node1" presStyleIdx="0" presStyleCnt="4">
        <dgm:presLayoutVars>
          <dgm:chMax val="0"/>
          <dgm:chPref val="0"/>
          <dgm:bulletEnabled val="1"/>
        </dgm:presLayoutVars>
      </dgm:prSet>
      <dgm:spPr/>
    </dgm:pt>
    <dgm:pt modelId="{CEEBC09F-0271-4689-8C3C-2B15B884762A}" type="pres">
      <dgm:prSet presAssocID="{AB836A10-AA7B-4EA5-9EFB-A127F160A2F8}" presName="parTxOnlySpace" presStyleCnt="0"/>
      <dgm:spPr/>
    </dgm:pt>
    <dgm:pt modelId="{28AED368-7BCF-4E7A-B5B2-5370457314CE}" type="pres">
      <dgm:prSet presAssocID="{89B9171F-3B2D-4E10-B87F-185B26AE506C}" presName="parTxOnly" presStyleLbl="node1" presStyleIdx="1" presStyleCnt="4">
        <dgm:presLayoutVars>
          <dgm:chMax val="0"/>
          <dgm:chPref val="0"/>
          <dgm:bulletEnabled val="1"/>
        </dgm:presLayoutVars>
      </dgm:prSet>
      <dgm:spPr/>
    </dgm:pt>
    <dgm:pt modelId="{6854E3B4-DC17-4AD1-8B14-B4FCCCB4EA9E}" type="pres">
      <dgm:prSet presAssocID="{0802DC53-BD1A-4D1F-81FC-C518BCB62726}" presName="parTxOnlySpace" presStyleCnt="0"/>
      <dgm:spPr/>
    </dgm:pt>
    <dgm:pt modelId="{B6382E88-7A05-4615-A283-CB5356D6B68C}" type="pres">
      <dgm:prSet presAssocID="{62C3FE59-41E4-415D-AD66-BCC45ADF994A}" presName="parTxOnly" presStyleLbl="node1" presStyleIdx="2" presStyleCnt="4">
        <dgm:presLayoutVars>
          <dgm:chMax val="0"/>
          <dgm:chPref val="0"/>
          <dgm:bulletEnabled val="1"/>
        </dgm:presLayoutVars>
      </dgm:prSet>
      <dgm:spPr/>
    </dgm:pt>
    <dgm:pt modelId="{027E59E2-B620-4AAF-A894-B8889C1B9C0D}" type="pres">
      <dgm:prSet presAssocID="{7E466C1B-EFAF-4669-8677-77F56DA38043}" presName="parTxOnlySpace" presStyleCnt="0"/>
      <dgm:spPr/>
    </dgm:pt>
    <dgm:pt modelId="{AD716E53-B3E8-47C7-A0DC-AC953E533FE5}" type="pres">
      <dgm:prSet presAssocID="{DFE81345-1E0E-40CA-ADE3-145EB21F8714}" presName="parTxOnly" presStyleLbl="node1" presStyleIdx="3" presStyleCnt="4">
        <dgm:presLayoutVars>
          <dgm:chMax val="0"/>
          <dgm:chPref val="0"/>
          <dgm:bulletEnabled val="1"/>
        </dgm:presLayoutVars>
      </dgm:prSet>
      <dgm:spPr/>
    </dgm:pt>
  </dgm:ptLst>
  <dgm:cxnLst>
    <dgm:cxn modelId="{2FA5E501-CB6D-4C4A-923E-98AD9E9FF1D3}" srcId="{65B71619-1B41-4C85-BDE7-E26994010B2B}" destId="{62C3FE59-41E4-415D-AD66-BCC45ADF994A}" srcOrd="2" destOrd="0" parTransId="{7ECB41C5-9564-4DD1-A56F-471DA7644CB8}" sibTransId="{7E466C1B-EFAF-4669-8677-77F56DA38043}"/>
    <dgm:cxn modelId="{173B0536-49A0-43D9-ADB9-451248F469AC}" type="presOf" srcId="{DFE81345-1E0E-40CA-ADE3-145EB21F8714}" destId="{AD716E53-B3E8-47C7-A0DC-AC953E533FE5}" srcOrd="0" destOrd="0" presId="urn:microsoft.com/office/officeart/2005/8/layout/chevron1"/>
    <dgm:cxn modelId="{8F4E6A36-538C-45BF-A12A-BD18CCA8BAA2}" type="presOf" srcId="{62C3FE59-41E4-415D-AD66-BCC45ADF994A}" destId="{B6382E88-7A05-4615-A283-CB5356D6B68C}" srcOrd="0" destOrd="0" presId="urn:microsoft.com/office/officeart/2005/8/layout/chevron1"/>
    <dgm:cxn modelId="{D4CA2370-8B6E-4E06-8E87-97083F70DE94}" srcId="{65B71619-1B41-4C85-BDE7-E26994010B2B}" destId="{89B9171F-3B2D-4E10-B87F-185B26AE506C}" srcOrd="1" destOrd="0" parTransId="{CAF5D01E-5436-4F7E-9EC7-DB1C6B1AAEF5}" sibTransId="{0802DC53-BD1A-4D1F-81FC-C518BCB62726}"/>
    <dgm:cxn modelId="{5979AE94-1AE0-4802-9679-5F4B1155ABE2}" srcId="{65B71619-1B41-4C85-BDE7-E26994010B2B}" destId="{E2677043-7F7E-4788-A462-80044C6B72DF}" srcOrd="0" destOrd="0" parTransId="{618A6F76-3DDE-4B52-9AED-FDCB5F7342D4}" sibTransId="{AB836A10-AA7B-4EA5-9EFB-A127F160A2F8}"/>
    <dgm:cxn modelId="{36A32CAD-F6C4-47A8-B57D-36EAC6E6E11F}" type="presOf" srcId="{89B9171F-3B2D-4E10-B87F-185B26AE506C}" destId="{28AED368-7BCF-4E7A-B5B2-5370457314CE}" srcOrd="0" destOrd="0" presId="urn:microsoft.com/office/officeart/2005/8/layout/chevron1"/>
    <dgm:cxn modelId="{40D606B8-53BF-4440-A617-4A294B06958D}" type="presOf" srcId="{65B71619-1B41-4C85-BDE7-E26994010B2B}" destId="{7CE4AD02-195E-4AEE-B379-F5B675440F59}" srcOrd="0" destOrd="0" presId="urn:microsoft.com/office/officeart/2005/8/layout/chevron1"/>
    <dgm:cxn modelId="{9EF510C0-A3FF-4388-AD93-FDF94A24F6EE}" srcId="{65B71619-1B41-4C85-BDE7-E26994010B2B}" destId="{DFE81345-1E0E-40CA-ADE3-145EB21F8714}" srcOrd="3" destOrd="0" parTransId="{A99A0068-F938-4B7C-8D32-DE012D457765}" sibTransId="{4825F410-C5D4-42AC-969E-9BF0B3707CF9}"/>
    <dgm:cxn modelId="{0FF3DAC4-3E08-4F5E-9CB8-FF436DD0D50D}" type="presOf" srcId="{E2677043-7F7E-4788-A462-80044C6B72DF}" destId="{ECBFD0B6-CBD0-4653-994A-56446E1BAFF9}" srcOrd="0" destOrd="0" presId="urn:microsoft.com/office/officeart/2005/8/layout/chevron1"/>
    <dgm:cxn modelId="{7378DD70-8DCA-46D3-BAFD-3DEB9E2DA234}" type="presParOf" srcId="{7CE4AD02-195E-4AEE-B379-F5B675440F59}" destId="{ECBFD0B6-CBD0-4653-994A-56446E1BAFF9}" srcOrd="0" destOrd="0" presId="urn:microsoft.com/office/officeart/2005/8/layout/chevron1"/>
    <dgm:cxn modelId="{373F8DAD-09AD-498D-AFE4-BD99C7F2BD2B}" type="presParOf" srcId="{7CE4AD02-195E-4AEE-B379-F5B675440F59}" destId="{CEEBC09F-0271-4689-8C3C-2B15B884762A}" srcOrd="1" destOrd="0" presId="urn:microsoft.com/office/officeart/2005/8/layout/chevron1"/>
    <dgm:cxn modelId="{01078CFD-EC6F-476D-88BD-CC627C3A3F10}" type="presParOf" srcId="{7CE4AD02-195E-4AEE-B379-F5B675440F59}" destId="{28AED368-7BCF-4E7A-B5B2-5370457314CE}" srcOrd="2" destOrd="0" presId="urn:microsoft.com/office/officeart/2005/8/layout/chevron1"/>
    <dgm:cxn modelId="{D3DC0BA1-52D6-484A-B742-705098321EB0}" type="presParOf" srcId="{7CE4AD02-195E-4AEE-B379-F5B675440F59}" destId="{6854E3B4-DC17-4AD1-8B14-B4FCCCB4EA9E}" srcOrd="3" destOrd="0" presId="urn:microsoft.com/office/officeart/2005/8/layout/chevron1"/>
    <dgm:cxn modelId="{2A52B23E-5DD5-475D-9693-9333D25718F2}" type="presParOf" srcId="{7CE4AD02-195E-4AEE-B379-F5B675440F59}" destId="{B6382E88-7A05-4615-A283-CB5356D6B68C}" srcOrd="4" destOrd="0" presId="urn:microsoft.com/office/officeart/2005/8/layout/chevron1"/>
    <dgm:cxn modelId="{AE82E511-CA37-4EF0-8F9E-848681442177}" type="presParOf" srcId="{7CE4AD02-195E-4AEE-B379-F5B675440F59}" destId="{027E59E2-B620-4AAF-A894-B8889C1B9C0D}" srcOrd="5" destOrd="0" presId="urn:microsoft.com/office/officeart/2005/8/layout/chevron1"/>
    <dgm:cxn modelId="{9D144562-3DA9-4B31-B710-690A0AAA3765}" type="presParOf" srcId="{7CE4AD02-195E-4AEE-B379-F5B675440F59}" destId="{AD716E53-B3E8-47C7-A0DC-AC953E533FE5}" srcOrd="6"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D0C641D-4C50-42C7-9A39-AB5B6DA6545F}" type="doc">
      <dgm:prSet loTypeId="urn:microsoft.com/office/officeart/2005/8/layout/chevron1" loCatId="process" qsTypeId="urn:microsoft.com/office/officeart/2005/8/quickstyle/simple1" qsCatId="simple" csTypeId="urn:microsoft.com/office/officeart/2005/8/colors/accent1_2" csCatId="accent1" phldr="1"/>
      <dgm:spPr/>
    </dgm:pt>
    <dgm:pt modelId="{1ABA5419-373C-4893-A008-9EBD2ABE177A}">
      <dgm:prSet phldrT="[Text]"/>
      <dgm:spPr>
        <a:solidFill>
          <a:srgbClr val="990000"/>
        </a:solidFill>
      </dgm:spPr>
      <dgm:t>
        <a:bodyPr/>
        <a:lstStyle/>
        <a:p>
          <a:r>
            <a:rPr lang="en-US" dirty="0"/>
            <a:t>Cost Distance From Source</a:t>
          </a:r>
        </a:p>
      </dgm:t>
    </dgm:pt>
    <dgm:pt modelId="{C59720C8-FDFA-4349-A026-48AC2D524908}" type="parTrans" cxnId="{734D6962-24E2-464B-B98E-FFB895EAF927}">
      <dgm:prSet/>
      <dgm:spPr/>
      <dgm:t>
        <a:bodyPr/>
        <a:lstStyle/>
        <a:p>
          <a:endParaRPr lang="en-US"/>
        </a:p>
      </dgm:t>
    </dgm:pt>
    <dgm:pt modelId="{26C2B718-C120-4293-94D8-8AC96DE7C049}" type="sibTrans" cxnId="{734D6962-24E2-464B-B98E-FFB895EAF927}">
      <dgm:prSet/>
      <dgm:spPr/>
      <dgm:t>
        <a:bodyPr/>
        <a:lstStyle/>
        <a:p>
          <a:endParaRPr lang="en-US"/>
        </a:p>
      </dgm:t>
    </dgm:pt>
    <dgm:pt modelId="{BF110897-624B-46D1-9F1A-568713D755BC}">
      <dgm:prSet phldrT="[Text]"/>
      <dgm:spPr>
        <a:solidFill>
          <a:srgbClr val="990000"/>
        </a:solidFill>
      </dgm:spPr>
      <dgm:t>
        <a:bodyPr/>
        <a:lstStyle/>
        <a:p>
          <a:r>
            <a:rPr lang="en-US" dirty="0"/>
            <a:t>Cost Distance From Destination</a:t>
          </a:r>
        </a:p>
      </dgm:t>
    </dgm:pt>
    <dgm:pt modelId="{5C9635F4-9A7B-4825-9EAE-D86D04E46E7C}" type="parTrans" cxnId="{1589509D-3B56-4279-9291-8BFD91A0B4CF}">
      <dgm:prSet/>
      <dgm:spPr/>
      <dgm:t>
        <a:bodyPr/>
        <a:lstStyle/>
        <a:p>
          <a:endParaRPr lang="en-US"/>
        </a:p>
      </dgm:t>
    </dgm:pt>
    <dgm:pt modelId="{9BC6FB19-248E-468C-BDD3-6B565DC7572B}" type="sibTrans" cxnId="{1589509D-3B56-4279-9291-8BFD91A0B4CF}">
      <dgm:prSet/>
      <dgm:spPr/>
      <dgm:t>
        <a:bodyPr/>
        <a:lstStyle/>
        <a:p>
          <a:endParaRPr lang="en-US"/>
        </a:p>
      </dgm:t>
    </dgm:pt>
    <dgm:pt modelId="{5FDB7848-F9C1-4A5E-9F6F-833C20F7B041}">
      <dgm:prSet phldrT="[Text]"/>
      <dgm:spPr>
        <a:solidFill>
          <a:srgbClr val="990000"/>
        </a:solidFill>
      </dgm:spPr>
      <dgm:t>
        <a:bodyPr/>
        <a:lstStyle/>
        <a:p>
          <a:r>
            <a:rPr lang="en-US" dirty="0"/>
            <a:t>Corridor Analysis</a:t>
          </a:r>
        </a:p>
      </dgm:t>
    </dgm:pt>
    <dgm:pt modelId="{2A7B3A2D-6FF0-4AAB-9B43-030636A71BAA}" type="parTrans" cxnId="{1090F292-F4B7-42C1-ACF8-861C2F2E79D9}">
      <dgm:prSet/>
      <dgm:spPr/>
      <dgm:t>
        <a:bodyPr/>
        <a:lstStyle/>
        <a:p>
          <a:endParaRPr lang="en-US"/>
        </a:p>
      </dgm:t>
    </dgm:pt>
    <dgm:pt modelId="{668801B4-A1D2-4E0B-B7D6-4AE08F365251}" type="sibTrans" cxnId="{1090F292-F4B7-42C1-ACF8-861C2F2E79D9}">
      <dgm:prSet/>
      <dgm:spPr/>
      <dgm:t>
        <a:bodyPr/>
        <a:lstStyle/>
        <a:p>
          <a:endParaRPr lang="en-US"/>
        </a:p>
      </dgm:t>
    </dgm:pt>
    <dgm:pt modelId="{9CDFD338-9BC4-45A9-8ED0-CB2BEEA8EF4A}" type="pres">
      <dgm:prSet presAssocID="{3D0C641D-4C50-42C7-9A39-AB5B6DA6545F}" presName="Name0" presStyleCnt="0">
        <dgm:presLayoutVars>
          <dgm:dir/>
          <dgm:animLvl val="lvl"/>
          <dgm:resizeHandles val="exact"/>
        </dgm:presLayoutVars>
      </dgm:prSet>
      <dgm:spPr/>
    </dgm:pt>
    <dgm:pt modelId="{AF615F9F-C9EC-4BF9-AE52-60F2B2FEFD30}" type="pres">
      <dgm:prSet presAssocID="{1ABA5419-373C-4893-A008-9EBD2ABE177A}" presName="parTxOnly" presStyleLbl="node1" presStyleIdx="0" presStyleCnt="3">
        <dgm:presLayoutVars>
          <dgm:chMax val="0"/>
          <dgm:chPref val="0"/>
          <dgm:bulletEnabled val="1"/>
        </dgm:presLayoutVars>
      </dgm:prSet>
      <dgm:spPr/>
    </dgm:pt>
    <dgm:pt modelId="{BF5FC9BF-39B3-4A7C-8D69-A512DA0A2040}" type="pres">
      <dgm:prSet presAssocID="{26C2B718-C120-4293-94D8-8AC96DE7C049}" presName="parTxOnlySpace" presStyleCnt="0"/>
      <dgm:spPr/>
    </dgm:pt>
    <dgm:pt modelId="{3F7BEA33-0AEA-42B4-87D9-9F2DBA5C8B67}" type="pres">
      <dgm:prSet presAssocID="{BF110897-624B-46D1-9F1A-568713D755BC}" presName="parTxOnly" presStyleLbl="node1" presStyleIdx="1" presStyleCnt="3">
        <dgm:presLayoutVars>
          <dgm:chMax val="0"/>
          <dgm:chPref val="0"/>
          <dgm:bulletEnabled val="1"/>
        </dgm:presLayoutVars>
      </dgm:prSet>
      <dgm:spPr/>
    </dgm:pt>
    <dgm:pt modelId="{79343069-F37D-4691-82A0-7A0EF733E8A3}" type="pres">
      <dgm:prSet presAssocID="{9BC6FB19-248E-468C-BDD3-6B565DC7572B}" presName="parTxOnlySpace" presStyleCnt="0"/>
      <dgm:spPr/>
    </dgm:pt>
    <dgm:pt modelId="{4EA262E6-3AC9-4C28-A942-71A4FF55A452}" type="pres">
      <dgm:prSet presAssocID="{5FDB7848-F9C1-4A5E-9F6F-833C20F7B041}" presName="parTxOnly" presStyleLbl="node1" presStyleIdx="2" presStyleCnt="3">
        <dgm:presLayoutVars>
          <dgm:chMax val="0"/>
          <dgm:chPref val="0"/>
          <dgm:bulletEnabled val="1"/>
        </dgm:presLayoutVars>
      </dgm:prSet>
      <dgm:spPr/>
    </dgm:pt>
  </dgm:ptLst>
  <dgm:cxnLst>
    <dgm:cxn modelId="{734D6962-24E2-464B-B98E-FFB895EAF927}" srcId="{3D0C641D-4C50-42C7-9A39-AB5B6DA6545F}" destId="{1ABA5419-373C-4893-A008-9EBD2ABE177A}" srcOrd="0" destOrd="0" parTransId="{C59720C8-FDFA-4349-A026-48AC2D524908}" sibTransId="{26C2B718-C120-4293-94D8-8AC96DE7C049}"/>
    <dgm:cxn modelId="{8A604645-A5EF-43D6-A485-90FEB79F392C}" type="presOf" srcId="{BF110897-624B-46D1-9F1A-568713D755BC}" destId="{3F7BEA33-0AEA-42B4-87D9-9F2DBA5C8B67}" srcOrd="0" destOrd="0" presId="urn:microsoft.com/office/officeart/2005/8/layout/chevron1"/>
    <dgm:cxn modelId="{1090F292-F4B7-42C1-ACF8-861C2F2E79D9}" srcId="{3D0C641D-4C50-42C7-9A39-AB5B6DA6545F}" destId="{5FDB7848-F9C1-4A5E-9F6F-833C20F7B041}" srcOrd="2" destOrd="0" parTransId="{2A7B3A2D-6FF0-4AAB-9B43-030636A71BAA}" sibTransId="{668801B4-A1D2-4E0B-B7D6-4AE08F365251}"/>
    <dgm:cxn modelId="{C7E92993-F25C-4992-8878-4486417CB141}" type="presOf" srcId="{5FDB7848-F9C1-4A5E-9F6F-833C20F7B041}" destId="{4EA262E6-3AC9-4C28-A942-71A4FF55A452}" srcOrd="0" destOrd="0" presId="urn:microsoft.com/office/officeart/2005/8/layout/chevron1"/>
    <dgm:cxn modelId="{7805AB94-7E89-418F-84AD-70BC02BA7DBC}" type="presOf" srcId="{3D0C641D-4C50-42C7-9A39-AB5B6DA6545F}" destId="{9CDFD338-9BC4-45A9-8ED0-CB2BEEA8EF4A}" srcOrd="0" destOrd="0" presId="urn:microsoft.com/office/officeart/2005/8/layout/chevron1"/>
    <dgm:cxn modelId="{1589509D-3B56-4279-9291-8BFD91A0B4CF}" srcId="{3D0C641D-4C50-42C7-9A39-AB5B6DA6545F}" destId="{BF110897-624B-46D1-9F1A-568713D755BC}" srcOrd="1" destOrd="0" parTransId="{5C9635F4-9A7B-4825-9EAE-D86D04E46E7C}" sibTransId="{9BC6FB19-248E-468C-BDD3-6B565DC7572B}"/>
    <dgm:cxn modelId="{86E13CA0-FC81-4E1E-AEE4-2AB80214C530}" type="presOf" srcId="{1ABA5419-373C-4893-A008-9EBD2ABE177A}" destId="{AF615F9F-C9EC-4BF9-AE52-60F2B2FEFD30}" srcOrd="0" destOrd="0" presId="urn:microsoft.com/office/officeart/2005/8/layout/chevron1"/>
    <dgm:cxn modelId="{BCA543C1-A5C6-4775-934D-F01795D4ACF6}" type="presParOf" srcId="{9CDFD338-9BC4-45A9-8ED0-CB2BEEA8EF4A}" destId="{AF615F9F-C9EC-4BF9-AE52-60F2B2FEFD30}" srcOrd="0" destOrd="0" presId="urn:microsoft.com/office/officeart/2005/8/layout/chevron1"/>
    <dgm:cxn modelId="{7B442C05-B335-42CD-A2FD-4DCBA66A1DF8}" type="presParOf" srcId="{9CDFD338-9BC4-45A9-8ED0-CB2BEEA8EF4A}" destId="{BF5FC9BF-39B3-4A7C-8D69-A512DA0A2040}" srcOrd="1" destOrd="0" presId="urn:microsoft.com/office/officeart/2005/8/layout/chevron1"/>
    <dgm:cxn modelId="{13173212-2F76-48D8-BEDB-455E9FBCCA24}" type="presParOf" srcId="{9CDFD338-9BC4-45A9-8ED0-CB2BEEA8EF4A}" destId="{3F7BEA33-0AEA-42B4-87D9-9F2DBA5C8B67}" srcOrd="2" destOrd="0" presId="urn:microsoft.com/office/officeart/2005/8/layout/chevron1"/>
    <dgm:cxn modelId="{C1D5FDA5-5A62-4477-A908-F3E00059E858}" type="presParOf" srcId="{9CDFD338-9BC4-45A9-8ED0-CB2BEEA8EF4A}" destId="{79343069-F37D-4691-82A0-7A0EF733E8A3}" srcOrd="3" destOrd="0" presId="urn:microsoft.com/office/officeart/2005/8/layout/chevron1"/>
    <dgm:cxn modelId="{6CA08856-F838-4B81-B108-7DB232E48DF7}" type="presParOf" srcId="{9CDFD338-9BC4-45A9-8ED0-CB2BEEA8EF4A}" destId="{4EA262E6-3AC9-4C28-A942-71A4FF55A452}" srcOrd="4"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A85AA4-D71E-48E9-8A19-50D15B783B38}">
      <dsp:nvSpPr>
        <dsp:cNvPr id="0" name=""/>
        <dsp:cNvSpPr/>
      </dsp:nvSpPr>
      <dsp:spPr>
        <a:xfrm>
          <a:off x="944552" y="0"/>
          <a:ext cx="10704928" cy="3539830"/>
        </a:xfrm>
        <a:prstGeom prst="rightArrow">
          <a:avLst/>
        </a:prstGeom>
        <a:solidFill>
          <a:srgbClr val="FFCD0C"/>
        </a:solidFill>
        <a:ln>
          <a:noFill/>
        </a:ln>
        <a:effectLst/>
      </dsp:spPr>
      <dsp:style>
        <a:lnRef idx="0">
          <a:scrgbClr r="0" g="0" b="0"/>
        </a:lnRef>
        <a:fillRef idx="1">
          <a:scrgbClr r="0" g="0" b="0"/>
        </a:fillRef>
        <a:effectRef idx="0">
          <a:scrgbClr r="0" g="0" b="0"/>
        </a:effectRef>
        <a:fontRef idx="minor"/>
      </dsp:style>
    </dsp:sp>
    <dsp:sp modelId="{88DE8623-5A85-46F5-BAB6-5B9730979B30}">
      <dsp:nvSpPr>
        <dsp:cNvPr id="0" name=""/>
        <dsp:cNvSpPr/>
      </dsp:nvSpPr>
      <dsp:spPr>
        <a:xfrm>
          <a:off x="2229" y="1061949"/>
          <a:ext cx="1483031" cy="1415932"/>
        </a:xfrm>
        <a:prstGeom prst="roundRect">
          <a:avLst/>
        </a:prstGeom>
        <a:solidFill>
          <a:srgbClr val="A30A35"/>
        </a:solidFill>
        <a:ln w="25400" cap="flat" cmpd="sng" algn="ctr">
          <a:solidFill>
            <a:srgbClr val="A30A3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endParaRPr lang="en-US" sz="1800" kern="1200" dirty="0"/>
        </a:p>
        <a:p>
          <a:pPr marL="114300" lvl="1" indent="-114300" algn="l" defTabSz="622300">
            <a:lnSpc>
              <a:spcPct val="90000"/>
            </a:lnSpc>
            <a:spcBef>
              <a:spcPct val="0"/>
            </a:spcBef>
            <a:spcAft>
              <a:spcPct val="15000"/>
            </a:spcAft>
            <a:buNone/>
          </a:pPr>
          <a:r>
            <a:rPr lang="en-US" sz="1400" kern="1200" dirty="0"/>
            <a:t>Create Data Preparation Model</a:t>
          </a:r>
        </a:p>
      </dsp:txBody>
      <dsp:txXfrm>
        <a:off x="71349" y="1131069"/>
        <a:ext cx="1344791" cy="1277692"/>
      </dsp:txXfrm>
    </dsp:sp>
    <dsp:sp modelId="{9A85632A-08A0-42BE-96F5-79AFAACC2156}">
      <dsp:nvSpPr>
        <dsp:cNvPr id="0" name=""/>
        <dsp:cNvSpPr/>
      </dsp:nvSpPr>
      <dsp:spPr>
        <a:xfrm>
          <a:off x="1588878" y="1061949"/>
          <a:ext cx="1483031" cy="1415932"/>
        </a:xfrm>
        <a:prstGeom prst="roundRect">
          <a:avLst/>
        </a:prstGeom>
        <a:solidFill>
          <a:srgbClr val="A30A35"/>
        </a:solidFill>
        <a:ln w="25400" cap="flat" cmpd="sng" algn="ctr">
          <a:solidFill>
            <a:srgbClr val="A30A3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endParaRPr lang="en-US" sz="1800" kern="1200" dirty="0"/>
        </a:p>
        <a:p>
          <a:pPr marL="114300" lvl="1" indent="-114300" algn="l" defTabSz="622300">
            <a:lnSpc>
              <a:spcPct val="90000"/>
            </a:lnSpc>
            <a:spcBef>
              <a:spcPct val="0"/>
            </a:spcBef>
            <a:spcAft>
              <a:spcPct val="15000"/>
            </a:spcAft>
            <a:buNone/>
          </a:pPr>
          <a:r>
            <a:rPr lang="en-US" sz="1400" kern="1200" dirty="0"/>
            <a:t>Acquire Data</a:t>
          </a:r>
        </a:p>
      </dsp:txBody>
      <dsp:txXfrm>
        <a:off x="1657998" y="1131069"/>
        <a:ext cx="1344791" cy="1277692"/>
      </dsp:txXfrm>
    </dsp:sp>
    <dsp:sp modelId="{20DEF3B1-DC9C-44E6-A0F0-31F6ED51B102}">
      <dsp:nvSpPr>
        <dsp:cNvPr id="0" name=""/>
        <dsp:cNvSpPr/>
      </dsp:nvSpPr>
      <dsp:spPr>
        <a:xfrm>
          <a:off x="3175527" y="1061949"/>
          <a:ext cx="1483031" cy="1415932"/>
        </a:xfrm>
        <a:prstGeom prst="roundRect">
          <a:avLst/>
        </a:prstGeom>
        <a:solidFill>
          <a:srgbClr val="A30A35"/>
        </a:solidFill>
        <a:ln w="25400" cap="flat" cmpd="sng" algn="ctr">
          <a:solidFill>
            <a:srgbClr val="A30A3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endParaRPr lang="en-US" sz="1800" kern="1200" dirty="0"/>
        </a:p>
        <a:p>
          <a:pPr marL="114300" lvl="1" indent="-114300" algn="l" defTabSz="622300">
            <a:lnSpc>
              <a:spcPct val="90000"/>
            </a:lnSpc>
            <a:spcBef>
              <a:spcPct val="0"/>
            </a:spcBef>
            <a:spcAft>
              <a:spcPct val="15000"/>
            </a:spcAft>
            <a:buNone/>
          </a:pPr>
          <a:r>
            <a:rPr lang="en-US" sz="1400" kern="1200" dirty="0"/>
            <a:t>Test Model</a:t>
          </a:r>
        </a:p>
      </dsp:txBody>
      <dsp:txXfrm>
        <a:off x="3244647" y="1131069"/>
        <a:ext cx="1344791" cy="1277692"/>
      </dsp:txXfrm>
    </dsp:sp>
    <dsp:sp modelId="{96FF9952-9BA5-4A1E-908D-D14425CB8F8E}">
      <dsp:nvSpPr>
        <dsp:cNvPr id="0" name=""/>
        <dsp:cNvSpPr/>
      </dsp:nvSpPr>
      <dsp:spPr>
        <a:xfrm>
          <a:off x="4762176" y="1061949"/>
          <a:ext cx="1483031" cy="1415932"/>
        </a:xfrm>
        <a:prstGeom prst="roundRect">
          <a:avLst/>
        </a:prstGeom>
        <a:solidFill>
          <a:srgbClr val="A30A35"/>
        </a:solidFill>
        <a:ln w="25400" cap="flat" cmpd="sng" algn="ctr">
          <a:solidFill>
            <a:srgbClr val="A30A3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endParaRPr lang="en-US" sz="1800" kern="1200" dirty="0"/>
        </a:p>
        <a:p>
          <a:pPr marL="114300" lvl="1" indent="-114300" algn="l" defTabSz="622300">
            <a:lnSpc>
              <a:spcPct val="90000"/>
            </a:lnSpc>
            <a:spcBef>
              <a:spcPct val="0"/>
            </a:spcBef>
            <a:spcAft>
              <a:spcPct val="15000"/>
            </a:spcAft>
            <a:buNone/>
          </a:pPr>
          <a:r>
            <a:rPr lang="en-US" sz="1400" kern="1200" dirty="0"/>
            <a:t>Perform Data Preparation</a:t>
          </a:r>
        </a:p>
      </dsp:txBody>
      <dsp:txXfrm>
        <a:off x="4831296" y="1131069"/>
        <a:ext cx="1344791" cy="1277692"/>
      </dsp:txXfrm>
    </dsp:sp>
    <dsp:sp modelId="{1BB07B57-9E9D-4F3E-8A6B-40A86DD0C334}">
      <dsp:nvSpPr>
        <dsp:cNvPr id="0" name=""/>
        <dsp:cNvSpPr/>
      </dsp:nvSpPr>
      <dsp:spPr>
        <a:xfrm>
          <a:off x="6348825" y="1061949"/>
          <a:ext cx="1483031" cy="1415932"/>
        </a:xfrm>
        <a:prstGeom prst="roundRect">
          <a:avLst/>
        </a:prstGeom>
        <a:solidFill>
          <a:srgbClr val="A30A35"/>
        </a:solidFill>
        <a:ln w="25400" cap="flat" cmpd="sng" algn="ctr">
          <a:solidFill>
            <a:srgbClr val="A30A3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kern="1200" dirty="0"/>
            <a:t> </a:t>
          </a:r>
        </a:p>
        <a:p>
          <a:pPr marL="114300" lvl="1" indent="-114300" algn="l" defTabSz="622300">
            <a:lnSpc>
              <a:spcPct val="90000"/>
            </a:lnSpc>
            <a:spcBef>
              <a:spcPct val="0"/>
            </a:spcBef>
            <a:spcAft>
              <a:spcPct val="15000"/>
            </a:spcAft>
            <a:buNone/>
          </a:pPr>
          <a:r>
            <a:rPr lang="en-US" sz="1400" kern="1200" dirty="0"/>
            <a:t>Create Cost Surface (Weighted Sum)</a:t>
          </a:r>
        </a:p>
      </dsp:txBody>
      <dsp:txXfrm>
        <a:off x="6417945" y="1131069"/>
        <a:ext cx="1344791" cy="1277692"/>
      </dsp:txXfrm>
    </dsp:sp>
    <dsp:sp modelId="{23F7F034-0684-485E-830C-1566BB35083C}">
      <dsp:nvSpPr>
        <dsp:cNvPr id="0" name=""/>
        <dsp:cNvSpPr/>
      </dsp:nvSpPr>
      <dsp:spPr>
        <a:xfrm>
          <a:off x="7935475" y="1061949"/>
          <a:ext cx="1483031" cy="1415932"/>
        </a:xfrm>
        <a:prstGeom prst="roundRect">
          <a:avLst/>
        </a:prstGeom>
        <a:solidFill>
          <a:srgbClr val="A30A35"/>
        </a:solidFill>
        <a:ln w="25400" cap="flat" cmpd="sng" algn="ctr">
          <a:solidFill>
            <a:srgbClr val="A30A3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endParaRPr lang="en-US" sz="1800" kern="1200" dirty="0"/>
        </a:p>
        <a:p>
          <a:pPr marL="114300" lvl="1" indent="-114300" algn="l" defTabSz="622300">
            <a:lnSpc>
              <a:spcPct val="90000"/>
            </a:lnSpc>
            <a:spcBef>
              <a:spcPct val="0"/>
            </a:spcBef>
            <a:spcAft>
              <a:spcPct val="15000"/>
            </a:spcAft>
            <a:buNone/>
          </a:pPr>
          <a:r>
            <a:rPr lang="en-US" sz="1400" b="0" i="0" kern="1200" dirty="0"/>
            <a:t>Create Analysis Model</a:t>
          </a:r>
          <a:endParaRPr lang="en-US" sz="1400" kern="1200" dirty="0"/>
        </a:p>
      </dsp:txBody>
      <dsp:txXfrm>
        <a:off x="8004595" y="1131069"/>
        <a:ext cx="1344791" cy="1277692"/>
      </dsp:txXfrm>
    </dsp:sp>
    <dsp:sp modelId="{E9937023-5D9F-4703-80A1-4D2F7BE839D0}">
      <dsp:nvSpPr>
        <dsp:cNvPr id="0" name=""/>
        <dsp:cNvSpPr/>
      </dsp:nvSpPr>
      <dsp:spPr>
        <a:xfrm>
          <a:off x="9522124" y="1061949"/>
          <a:ext cx="1483031" cy="1415932"/>
        </a:xfrm>
        <a:prstGeom prst="roundRect">
          <a:avLst/>
        </a:prstGeom>
        <a:solidFill>
          <a:srgbClr val="A30A35"/>
        </a:solidFill>
        <a:ln w="25400" cap="flat" cmpd="sng" algn="ctr">
          <a:solidFill>
            <a:srgbClr val="A30A3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endParaRPr lang="en-US" sz="1800" kern="1200" dirty="0"/>
        </a:p>
        <a:p>
          <a:pPr marL="114300" lvl="1" indent="-114300" algn="l" defTabSz="622300">
            <a:lnSpc>
              <a:spcPct val="90000"/>
            </a:lnSpc>
            <a:spcBef>
              <a:spcPct val="0"/>
            </a:spcBef>
            <a:spcAft>
              <a:spcPct val="15000"/>
            </a:spcAft>
            <a:buNone/>
          </a:pPr>
          <a:r>
            <a:rPr lang="en-US" sz="1400" kern="1200" dirty="0"/>
            <a:t>Test Model</a:t>
          </a:r>
        </a:p>
      </dsp:txBody>
      <dsp:txXfrm>
        <a:off x="9591244" y="1131069"/>
        <a:ext cx="1344791" cy="1277692"/>
      </dsp:txXfrm>
    </dsp:sp>
    <dsp:sp modelId="{7BE261DC-714B-4063-B0B0-DC7B565EBFAE}">
      <dsp:nvSpPr>
        <dsp:cNvPr id="0" name=""/>
        <dsp:cNvSpPr/>
      </dsp:nvSpPr>
      <dsp:spPr>
        <a:xfrm>
          <a:off x="11108773" y="1061949"/>
          <a:ext cx="1483031" cy="1415932"/>
        </a:xfrm>
        <a:prstGeom prst="roundRect">
          <a:avLst/>
        </a:prstGeom>
        <a:solidFill>
          <a:srgbClr val="A30A35"/>
        </a:solidFill>
        <a:ln w="25400" cap="flat" cmpd="sng" algn="ctr">
          <a:solidFill>
            <a:srgbClr val="A30A35"/>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endParaRPr lang="en-US" sz="1800" kern="1200" dirty="0"/>
        </a:p>
        <a:p>
          <a:pPr marL="114300" lvl="1" indent="-114300" algn="l" defTabSz="622300">
            <a:lnSpc>
              <a:spcPct val="90000"/>
            </a:lnSpc>
            <a:spcBef>
              <a:spcPct val="0"/>
            </a:spcBef>
            <a:spcAft>
              <a:spcPct val="15000"/>
            </a:spcAft>
            <a:buNone/>
          </a:pPr>
          <a:r>
            <a:rPr lang="en-US" sz="1400" kern="1200" dirty="0"/>
            <a:t>Create Corridor</a:t>
          </a:r>
        </a:p>
      </dsp:txBody>
      <dsp:txXfrm>
        <a:off x="11177893" y="1131069"/>
        <a:ext cx="1344791" cy="127769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BFD0B6-CBD0-4653-994A-56446E1BAFF9}">
      <dsp:nvSpPr>
        <dsp:cNvPr id="0" name=""/>
        <dsp:cNvSpPr/>
      </dsp:nvSpPr>
      <dsp:spPr>
        <a:xfrm>
          <a:off x="3250" y="358486"/>
          <a:ext cx="1892345" cy="756938"/>
        </a:xfrm>
        <a:prstGeom prst="chevron">
          <a:avLst/>
        </a:prstGeom>
        <a:solidFill>
          <a:srgbClr val="99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kern="1200" dirty="0">
              <a:solidFill>
                <a:schemeClr val="bg1"/>
              </a:solidFill>
            </a:rPr>
            <a:t>Mosaic to New Raster</a:t>
          </a:r>
        </a:p>
      </dsp:txBody>
      <dsp:txXfrm>
        <a:off x="381719" y="358486"/>
        <a:ext cx="1135407" cy="756938"/>
      </dsp:txXfrm>
    </dsp:sp>
    <dsp:sp modelId="{28AED368-7BCF-4E7A-B5B2-5370457314CE}">
      <dsp:nvSpPr>
        <dsp:cNvPr id="0" name=""/>
        <dsp:cNvSpPr/>
      </dsp:nvSpPr>
      <dsp:spPr>
        <a:xfrm>
          <a:off x="1706361" y="358486"/>
          <a:ext cx="1892345" cy="756938"/>
        </a:xfrm>
        <a:prstGeom prst="chevron">
          <a:avLst/>
        </a:prstGeom>
        <a:solidFill>
          <a:srgbClr val="99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kern="1200" dirty="0">
              <a:solidFill>
                <a:schemeClr val="bg1"/>
              </a:solidFill>
            </a:rPr>
            <a:t>Clip</a:t>
          </a:r>
        </a:p>
      </dsp:txBody>
      <dsp:txXfrm>
        <a:off x="2084830" y="358486"/>
        <a:ext cx="1135407" cy="756938"/>
      </dsp:txXfrm>
    </dsp:sp>
    <dsp:sp modelId="{B6382E88-7A05-4615-A283-CB5356D6B68C}">
      <dsp:nvSpPr>
        <dsp:cNvPr id="0" name=""/>
        <dsp:cNvSpPr/>
      </dsp:nvSpPr>
      <dsp:spPr>
        <a:xfrm>
          <a:off x="3409472" y="358486"/>
          <a:ext cx="1892345" cy="756938"/>
        </a:xfrm>
        <a:prstGeom prst="chevron">
          <a:avLst/>
        </a:prstGeom>
        <a:solidFill>
          <a:srgbClr val="99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kern="1200" dirty="0">
              <a:solidFill>
                <a:schemeClr val="bg1"/>
              </a:solidFill>
            </a:rPr>
            <a:t>Reclassify/Rescale</a:t>
          </a:r>
        </a:p>
      </dsp:txBody>
      <dsp:txXfrm>
        <a:off x="3787941" y="358486"/>
        <a:ext cx="1135407" cy="756938"/>
      </dsp:txXfrm>
    </dsp:sp>
    <dsp:sp modelId="{AD716E53-B3E8-47C7-A0DC-AC953E533FE5}">
      <dsp:nvSpPr>
        <dsp:cNvPr id="0" name=""/>
        <dsp:cNvSpPr/>
      </dsp:nvSpPr>
      <dsp:spPr>
        <a:xfrm>
          <a:off x="5112582" y="358486"/>
          <a:ext cx="1892345" cy="756938"/>
        </a:xfrm>
        <a:prstGeom prst="chevron">
          <a:avLst/>
        </a:prstGeom>
        <a:solidFill>
          <a:srgbClr val="99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kern="1200" dirty="0">
              <a:solidFill>
                <a:schemeClr val="bg1"/>
              </a:solidFill>
            </a:rPr>
            <a:t>Weighted Sum</a:t>
          </a:r>
        </a:p>
      </dsp:txBody>
      <dsp:txXfrm>
        <a:off x="5491051" y="358486"/>
        <a:ext cx="1135407" cy="75693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615F9F-C9EC-4BF9-AE52-60F2B2FEFD30}">
      <dsp:nvSpPr>
        <dsp:cNvPr id="0" name=""/>
        <dsp:cNvSpPr/>
      </dsp:nvSpPr>
      <dsp:spPr>
        <a:xfrm>
          <a:off x="2092" y="0"/>
          <a:ext cx="2549125" cy="642775"/>
        </a:xfrm>
        <a:prstGeom prst="chevron">
          <a:avLst/>
        </a:prstGeom>
        <a:solidFill>
          <a:srgbClr val="99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Cost Distance From Source</a:t>
          </a:r>
        </a:p>
      </dsp:txBody>
      <dsp:txXfrm>
        <a:off x="323480" y="0"/>
        <a:ext cx="1906350" cy="642775"/>
      </dsp:txXfrm>
    </dsp:sp>
    <dsp:sp modelId="{3F7BEA33-0AEA-42B4-87D9-9F2DBA5C8B67}">
      <dsp:nvSpPr>
        <dsp:cNvPr id="0" name=""/>
        <dsp:cNvSpPr/>
      </dsp:nvSpPr>
      <dsp:spPr>
        <a:xfrm>
          <a:off x="2296305" y="0"/>
          <a:ext cx="2549125" cy="642775"/>
        </a:xfrm>
        <a:prstGeom prst="chevron">
          <a:avLst/>
        </a:prstGeom>
        <a:solidFill>
          <a:srgbClr val="99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Cost Distance From Destination</a:t>
          </a:r>
        </a:p>
      </dsp:txBody>
      <dsp:txXfrm>
        <a:off x="2617693" y="0"/>
        <a:ext cx="1906350" cy="642775"/>
      </dsp:txXfrm>
    </dsp:sp>
    <dsp:sp modelId="{4EA262E6-3AC9-4C28-A942-71A4FF55A452}">
      <dsp:nvSpPr>
        <dsp:cNvPr id="0" name=""/>
        <dsp:cNvSpPr/>
      </dsp:nvSpPr>
      <dsp:spPr>
        <a:xfrm>
          <a:off x="4590518" y="0"/>
          <a:ext cx="2549125" cy="642775"/>
        </a:xfrm>
        <a:prstGeom prst="chevron">
          <a:avLst/>
        </a:prstGeom>
        <a:solidFill>
          <a:srgbClr val="9900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26670" rIns="26670" bIns="26670" numCol="1" spcCol="1270" anchor="ctr" anchorCtr="0">
          <a:noAutofit/>
        </a:bodyPr>
        <a:lstStyle/>
        <a:p>
          <a:pPr marL="0" lvl="0" indent="0" algn="ctr" defTabSz="889000">
            <a:lnSpc>
              <a:spcPct val="90000"/>
            </a:lnSpc>
            <a:spcBef>
              <a:spcPct val="0"/>
            </a:spcBef>
            <a:spcAft>
              <a:spcPct val="35000"/>
            </a:spcAft>
            <a:buNone/>
          </a:pPr>
          <a:r>
            <a:rPr lang="en-US" sz="2000" kern="1200" dirty="0"/>
            <a:t>Corridor Analysis</a:t>
          </a:r>
        </a:p>
      </dsp:txBody>
      <dsp:txXfrm>
        <a:off x="4911906" y="0"/>
        <a:ext cx="1906350" cy="642775"/>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2.jpg>
</file>

<file path=ppt/media/image4.jp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00B9F57-0C4C-554F-AE10-4C20574AD708}" type="datetimeFigureOut">
              <a:rPr lang="en-US" smtClean="0"/>
              <a:t>11/30/2018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4B8D4FD-21CF-A04D-B704-E7293BD7FA84}" type="slidenum">
              <a:rPr lang="en-US" smtClean="0"/>
              <a:t>‹#›</a:t>
            </a:fld>
            <a:endParaRPr lang="en-US"/>
          </a:p>
        </p:txBody>
      </p:sp>
    </p:spTree>
    <p:extLst>
      <p:ext uri="{BB962C8B-B14F-4D97-AF65-F5344CB8AC3E}">
        <p14:creationId xmlns:p14="http://schemas.microsoft.com/office/powerpoint/2010/main" val="414489891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Eagles Scout</a:t>
            </a:r>
          </a:p>
          <a:p>
            <a:r>
              <a:rPr lang="en-US" dirty="0"/>
              <a:t>Pack was the wolverines </a:t>
            </a:r>
          </a:p>
        </p:txBody>
      </p:sp>
      <p:sp>
        <p:nvSpPr>
          <p:cNvPr id="4" name="Slide Number Placeholder 3"/>
          <p:cNvSpPr>
            <a:spLocks noGrp="1"/>
          </p:cNvSpPr>
          <p:nvPr>
            <p:ph type="sldNum" sz="quarter" idx="10"/>
          </p:nvPr>
        </p:nvSpPr>
        <p:spPr/>
        <p:txBody>
          <a:bodyPr/>
          <a:lstStyle/>
          <a:p>
            <a:fld id="{D4B8D4FD-21CF-A04D-B704-E7293BD7FA84}" type="slidenum">
              <a:rPr lang="en-US" smtClean="0"/>
              <a:t>3</a:t>
            </a:fld>
            <a:endParaRPr lang="en-US"/>
          </a:p>
        </p:txBody>
      </p:sp>
    </p:spTree>
    <p:extLst>
      <p:ext uri="{BB962C8B-B14F-4D97-AF65-F5344CB8AC3E}">
        <p14:creationId xmlns:p14="http://schemas.microsoft.com/office/powerpoint/2010/main" val="28395264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Used table to reclass values</a:t>
            </a:r>
          </a:p>
        </p:txBody>
      </p:sp>
      <p:sp>
        <p:nvSpPr>
          <p:cNvPr id="4" name="Slide Number Placeholder 3"/>
          <p:cNvSpPr>
            <a:spLocks noGrp="1"/>
          </p:cNvSpPr>
          <p:nvPr>
            <p:ph type="sldNum" sz="quarter" idx="10"/>
          </p:nvPr>
        </p:nvSpPr>
        <p:spPr/>
        <p:txBody>
          <a:bodyPr/>
          <a:lstStyle/>
          <a:p>
            <a:fld id="{D4B8D4FD-21CF-A04D-B704-E7293BD7FA84}" type="slidenum">
              <a:rPr lang="en-US" smtClean="0"/>
              <a:t>9</a:t>
            </a:fld>
            <a:endParaRPr lang="en-US"/>
          </a:p>
        </p:txBody>
      </p:sp>
    </p:spTree>
    <p:extLst>
      <p:ext uri="{BB962C8B-B14F-4D97-AF65-F5344CB8AC3E}">
        <p14:creationId xmlns:p14="http://schemas.microsoft.com/office/powerpoint/2010/main" val="3033916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different reclasses (reclassify, reclass by function [logistical growth], reclass by table)</a:t>
            </a:r>
          </a:p>
        </p:txBody>
      </p:sp>
      <p:sp>
        <p:nvSpPr>
          <p:cNvPr id="4" name="Slide Number Placeholder 3"/>
          <p:cNvSpPr>
            <a:spLocks noGrp="1"/>
          </p:cNvSpPr>
          <p:nvPr>
            <p:ph type="sldNum" sz="quarter" idx="10"/>
          </p:nvPr>
        </p:nvSpPr>
        <p:spPr/>
        <p:txBody>
          <a:bodyPr/>
          <a:lstStyle/>
          <a:p>
            <a:fld id="{D4B8D4FD-21CF-A04D-B704-E7293BD7FA84}" type="slidenum">
              <a:rPr lang="en-US" smtClean="0"/>
              <a:t>14</a:t>
            </a:fld>
            <a:endParaRPr lang="en-US"/>
          </a:p>
        </p:txBody>
      </p:sp>
    </p:spTree>
    <p:extLst>
      <p:ext uri="{BB962C8B-B14F-4D97-AF65-F5344CB8AC3E}">
        <p14:creationId xmlns:p14="http://schemas.microsoft.com/office/powerpoint/2010/main" val="864296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 Id="rId5" Type="http://schemas.openxmlformats.org/officeDocument/2006/relationships/image" Target="../media/image3.emf"/><Relationship Id="rId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5" name="Picture 4" descr="Spatial Sciences Institute wordmark.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997700" y="6462798"/>
            <a:ext cx="1841498" cy="300096"/>
          </a:xfrm>
          <a:prstGeom prst="rect">
            <a:avLst/>
          </a:prstGeom>
        </p:spPr>
      </p:pic>
      <p:pic>
        <p:nvPicPr>
          <p:cNvPr id="3" name="Picture 2" descr="USC-Dornsife-Cardinal-Black-on-White-RGB.jp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85751" y="5948775"/>
            <a:ext cx="2470149" cy="815150"/>
          </a:xfrm>
          <a:prstGeom prst="rect">
            <a:avLst/>
          </a:prstGeom>
        </p:spPr>
      </p:pic>
      <p:sp>
        <p:nvSpPr>
          <p:cNvPr id="8" name="Rectangle 7"/>
          <p:cNvSpPr/>
          <p:nvPr userDrawn="1"/>
        </p:nvSpPr>
        <p:spPr>
          <a:xfrm flipV="1">
            <a:off x="0" y="5778500"/>
            <a:ext cx="9144000" cy="50800"/>
          </a:xfrm>
          <a:prstGeom prst="rect">
            <a:avLst/>
          </a:prstGeom>
          <a:solidFill>
            <a:srgbClr val="990000"/>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endParaRPr lang="en-US"/>
          </a:p>
        </p:txBody>
      </p:sp>
      <p:pic>
        <p:nvPicPr>
          <p:cNvPr id="11" name="Picture 10" descr="Small Use Shield_GoldOnTrans.eps"/>
          <p:cNvPicPr>
            <a:picLocks noChangeAspect="1"/>
          </p:cNvPicPr>
          <p:nvPr userDrawn="1"/>
        </p:nvPicPr>
        <p:blipFill>
          <a:blip r:embed="rId5"/>
          <a:stretch>
            <a:fillRect/>
          </a:stretch>
        </p:blipFill>
        <p:spPr>
          <a:xfrm>
            <a:off x="8201027" y="238127"/>
            <a:ext cx="748239" cy="748239"/>
          </a:xfrm>
          <a:prstGeom prst="rect">
            <a:avLst/>
          </a:prstGeom>
        </p:spPr>
      </p:pic>
    </p:spTree>
  </p:cSld>
  <p:clrMap bg1="lt1" tx1="dk1" bg2="lt2" tx2="dk2" accent1="accent1" accent2="accent2" accent3="accent3" accent4="accent4" accent5="accent5" accent6="accent6" hlink="hlink" folHlink="folHlink"/>
  <p:sldLayoutIdLst>
    <p:sldLayoutId id="2147483661" r:id="rId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11.png"/><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2.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12.JPG"/><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15.JPG"/><Relationship Id="rId7" Type="http://schemas.openxmlformats.org/officeDocument/2006/relationships/diagramColors" Target="../diagrams/colors3.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7350" y="1338793"/>
            <a:ext cx="9129299" cy="2873611"/>
          </a:xfrm>
          <a:prstGeom prst="rect">
            <a:avLst/>
          </a:prstGeom>
        </p:spPr>
        <p:txBody>
          <a:bodyPr vert="horz" lIns="91440" tIns="45720" rIns="91440" bIns="45720" rtlCol="0" anchor="ctr">
            <a:normAutofit lnSpcReduction="10000"/>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sz="3200" b="1" u="none" strike="noStrike" kern="1200" cap="none" spc="0" normalizeH="0" baseline="0" noProof="0" dirty="0">
                <a:ln>
                  <a:noFill/>
                </a:ln>
                <a:solidFill>
                  <a:srgbClr val="990000"/>
                </a:solidFill>
                <a:effectLst/>
                <a:uLnTx/>
                <a:uFillTx/>
                <a:latin typeface="Arial"/>
                <a:ea typeface="+mj-ea"/>
                <a:cs typeface="Arial"/>
              </a:rPr>
              <a:t>Wildlife Corridor Data Preparation and Analysis Models:</a:t>
            </a:r>
          </a:p>
          <a:p>
            <a:pPr marL="0" marR="0" lvl="0" indent="0" algn="ctr" defTabSz="457200" rtl="0" eaLnBrk="1" fontAlgn="auto" latinLnBrk="0" hangingPunct="1">
              <a:lnSpc>
                <a:spcPct val="100000"/>
              </a:lnSpc>
              <a:spcBef>
                <a:spcPct val="0"/>
              </a:spcBef>
              <a:spcAft>
                <a:spcPts val="0"/>
              </a:spcAft>
              <a:buClrTx/>
              <a:buSzTx/>
              <a:buFontTx/>
              <a:buNone/>
              <a:tabLst/>
              <a:defRPr/>
            </a:pPr>
            <a:endParaRPr kumimoji="0" lang="en-US" sz="3200" b="1" u="none" strike="noStrike" kern="1200" cap="none" spc="0" normalizeH="0" baseline="0" noProof="0" dirty="0">
              <a:ln>
                <a:noFill/>
              </a:ln>
              <a:solidFill>
                <a:srgbClr val="990000"/>
              </a:solidFill>
              <a:effectLst/>
              <a:uLnTx/>
              <a:uFillTx/>
              <a:latin typeface="Arial"/>
              <a:ea typeface="+mj-ea"/>
              <a:cs typeface="Arial"/>
            </a:endParaRPr>
          </a:p>
          <a:p>
            <a:pPr marL="0" marR="0" lvl="0" indent="0" algn="ctr" defTabSz="457200" rtl="0" eaLnBrk="1" fontAlgn="auto" latinLnBrk="0" hangingPunct="1">
              <a:lnSpc>
                <a:spcPct val="100000"/>
              </a:lnSpc>
              <a:spcBef>
                <a:spcPct val="0"/>
              </a:spcBef>
              <a:spcAft>
                <a:spcPts val="0"/>
              </a:spcAft>
              <a:buClrTx/>
              <a:buSzTx/>
              <a:buFontTx/>
              <a:buNone/>
              <a:tabLst/>
              <a:defRPr/>
            </a:pPr>
            <a:r>
              <a:rPr lang="en-US" sz="2800" b="1" dirty="0">
                <a:solidFill>
                  <a:srgbClr val="990000"/>
                </a:solidFill>
                <a:latin typeface="Arial"/>
                <a:ea typeface="+mj-ea"/>
                <a:cs typeface="Arial"/>
              </a:rPr>
              <a:t>A Case Study Using The Wolverine</a:t>
            </a:r>
          </a:p>
          <a:p>
            <a:pPr marL="0" marR="0" lvl="0" indent="0" algn="ctr" defTabSz="457200" rtl="0" eaLnBrk="1" fontAlgn="auto" latinLnBrk="0" hangingPunct="1">
              <a:lnSpc>
                <a:spcPct val="100000"/>
              </a:lnSpc>
              <a:spcBef>
                <a:spcPct val="0"/>
              </a:spcBef>
              <a:spcAft>
                <a:spcPts val="0"/>
              </a:spcAft>
              <a:buClrTx/>
              <a:buSzTx/>
              <a:buFontTx/>
              <a:buNone/>
              <a:tabLst/>
              <a:defRPr/>
            </a:pPr>
            <a:br>
              <a:rPr kumimoji="0" lang="en-US" sz="4400" u="none" strike="noStrike" kern="1200" cap="none" spc="0" normalizeH="0" baseline="0" noProof="0" dirty="0">
                <a:ln>
                  <a:noFill/>
                </a:ln>
                <a:solidFill>
                  <a:srgbClr val="990000"/>
                </a:solidFill>
                <a:effectLst/>
                <a:uLnTx/>
                <a:uFillTx/>
                <a:latin typeface="Arial"/>
                <a:ea typeface="+mj-ea"/>
                <a:cs typeface="Arial"/>
              </a:rPr>
            </a:br>
            <a:r>
              <a:rPr kumimoji="0" lang="en-US" sz="2750" u="none" strike="noStrike" kern="1200" cap="none" spc="0" normalizeH="0" baseline="0" noProof="0" dirty="0">
                <a:ln>
                  <a:noFill/>
                </a:ln>
                <a:solidFill>
                  <a:srgbClr val="990000"/>
                </a:solidFill>
                <a:effectLst/>
                <a:uLnTx/>
                <a:uFillTx/>
                <a:latin typeface="Arial"/>
                <a:ea typeface="+mj-ea"/>
                <a:cs typeface="Arial"/>
              </a:rPr>
              <a:t>SSCI 586 Fall 2018</a:t>
            </a:r>
          </a:p>
        </p:txBody>
      </p:sp>
      <p:sp>
        <p:nvSpPr>
          <p:cNvPr id="5" name="Subtitle 2"/>
          <p:cNvSpPr txBox="1">
            <a:spLocks/>
          </p:cNvSpPr>
          <p:nvPr/>
        </p:nvSpPr>
        <p:spPr>
          <a:xfrm>
            <a:off x="0" y="4123261"/>
            <a:ext cx="9129299" cy="749301"/>
          </a:xfrm>
          <a:prstGeom prst="rect">
            <a:avLst/>
          </a:prstGeom>
        </p:spPr>
        <p:txBody>
          <a:bodyPr vert="horz" lIns="91440" tIns="45720" rIns="91440" bIns="45720" rtlCol="0">
            <a:normAutofit/>
          </a:body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r>
              <a:rPr kumimoji="0" lang="en-US" sz="2400" i="1" u="none" strike="noStrike" kern="1200" cap="none" spc="0" normalizeH="0" baseline="0" noProof="0" dirty="0">
                <a:solidFill>
                  <a:schemeClr val="bg2">
                    <a:lumMod val="10000"/>
                  </a:schemeClr>
                </a:solidFill>
                <a:effectLst/>
                <a:uLnTx/>
                <a:uFillTx/>
                <a:latin typeface="Times New Roman"/>
                <a:ea typeface="+mn-ea"/>
                <a:cs typeface="Times New Roman"/>
              </a:rPr>
              <a:t>Chase VanSchoonhoven</a:t>
            </a:r>
          </a:p>
        </p:txBody>
      </p:sp>
      <p:sp>
        <p:nvSpPr>
          <p:cNvPr id="6" name="TextBox 5">
            <a:extLst>
              <a:ext uri="{FF2B5EF4-FFF2-40B4-BE49-F238E27FC236}">
                <a16:creationId xmlns:a16="http://schemas.microsoft.com/office/drawing/2014/main" id="{033637F7-38AA-4870-9B24-2ACED83463EA}"/>
              </a:ext>
            </a:extLst>
          </p:cNvPr>
          <p:cNvSpPr txBox="1"/>
          <p:nvPr/>
        </p:nvSpPr>
        <p:spPr>
          <a:xfrm>
            <a:off x="7554488" y="6206058"/>
            <a:ext cx="788999" cy="261610"/>
          </a:xfrm>
          <a:prstGeom prst="rect">
            <a:avLst/>
          </a:prstGeom>
          <a:noFill/>
        </p:spPr>
        <p:txBody>
          <a:bodyPr wrap="none" rtlCol="0">
            <a:spAutoFit/>
          </a:bodyPr>
          <a:lstStyle/>
          <a:p>
            <a:r>
              <a:rPr lang="en-US" sz="1100" b="1" dirty="0">
                <a:solidFill>
                  <a:srgbClr val="000000"/>
                </a:solidFill>
                <a:latin typeface="Arial"/>
                <a:cs typeface="Arial"/>
              </a:rPr>
              <a:t>SSCI 583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86CC3CE-C795-4ED6-905D-E0D724057F11}"/>
              </a:ext>
            </a:extLst>
          </p:cNvPr>
          <p:cNvSpPr/>
          <p:nvPr/>
        </p:nvSpPr>
        <p:spPr>
          <a:xfrm>
            <a:off x="3733138" y="2711140"/>
            <a:ext cx="5157769" cy="2862322"/>
          </a:xfrm>
          <a:prstGeom prst="rect">
            <a:avLst/>
          </a:prstGeom>
        </p:spPr>
        <p:txBody>
          <a:bodyPr wrap="square">
            <a:spAutoFit/>
          </a:bodyPr>
          <a:lstStyle/>
          <a:p>
            <a:pPr fontAlgn="base">
              <a:buFont typeface="Arial" panose="020B0604020202020204" pitchFamily="34" charset="0"/>
              <a:buChar char="•"/>
            </a:pPr>
            <a:r>
              <a:rPr lang="en-US" i="1" dirty="0">
                <a:solidFill>
                  <a:srgbClr val="222222"/>
                </a:solidFill>
                <a:latin typeface="Verdana" panose="020B0604030504040204" pitchFamily="34" charset="0"/>
              </a:rPr>
              <a:t>High – </a:t>
            </a:r>
            <a:r>
              <a:rPr lang="en-US" dirty="0">
                <a:solidFill>
                  <a:srgbClr val="222222"/>
                </a:solidFill>
                <a:latin typeface="Verdana" panose="020B0604030504040204" pitchFamily="34" charset="0"/>
              </a:rPr>
              <a:t>Portions of the landscape identified as being directly influenced by human disturbance.</a:t>
            </a:r>
          </a:p>
          <a:p>
            <a:pPr fontAlgn="base">
              <a:buFont typeface="Arial" panose="020B0604020202020204" pitchFamily="34" charset="0"/>
              <a:buChar char="•"/>
            </a:pPr>
            <a:r>
              <a:rPr lang="en-US" i="1" dirty="0">
                <a:solidFill>
                  <a:srgbClr val="222222"/>
                </a:solidFill>
                <a:latin typeface="Verdana" panose="020B0604030504040204" pitchFamily="34" charset="0"/>
              </a:rPr>
              <a:t>Medium</a:t>
            </a:r>
            <a:r>
              <a:rPr lang="en-US" dirty="0">
                <a:solidFill>
                  <a:srgbClr val="222222"/>
                </a:solidFill>
                <a:latin typeface="Verdana" panose="020B0604030504040204" pitchFamily="34" charset="0"/>
              </a:rPr>
              <a:t> – Portions of the landscape identified as being </a:t>
            </a:r>
            <a:r>
              <a:rPr lang="en-US" i="1" dirty="0">
                <a:solidFill>
                  <a:srgbClr val="222222"/>
                </a:solidFill>
                <a:latin typeface="Verdana" panose="020B0604030504040204" pitchFamily="34" charset="0"/>
              </a:rPr>
              <a:t>highly or moderately</a:t>
            </a:r>
            <a:r>
              <a:rPr lang="en-US" dirty="0">
                <a:solidFill>
                  <a:srgbClr val="222222"/>
                </a:solidFill>
                <a:latin typeface="Verdana" panose="020B0604030504040204" pitchFamily="34" charset="0"/>
              </a:rPr>
              <a:t> influenced by human disturbance.</a:t>
            </a:r>
          </a:p>
          <a:p>
            <a:pPr fontAlgn="base">
              <a:buFont typeface="Arial" panose="020B0604020202020204" pitchFamily="34" charset="0"/>
              <a:buChar char="•"/>
            </a:pPr>
            <a:r>
              <a:rPr lang="en-US" i="1" dirty="0">
                <a:solidFill>
                  <a:srgbClr val="222222"/>
                </a:solidFill>
                <a:latin typeface="Verdana" panose="020B0604030504040204" pitchFamily="34" charset="0"/>
              </a:rPr>
              <a:t>Low</a:t>
            </a:r>
            <a:r>
              <a:rPr lang="en-US" dirty="0">
                <a:solidFill>
                  <a:srgbClr val="222222"/>
                </a:solidFill>
                <a:latin typeface="Verdana" panose="020B0604030504040204" pitchFamily="34" charset="0"/>
              </a:rPr>
              <a:t> – Portions of the landscape identified as being </a:t>
            </a:r>
            <a:r>
              <a:rPr lang="en-US" i="1" dirty="0">
                <a:solidFill>
                  <a:srgbClr val="222222"/>
                </a:solidFill>
                <a:latin typeface="Verdana" panose="020B0604030504040204" pitchFamily="34" charset="0"/>
              </a:rPr>
              <a:t>slightly</a:t>
            </a:r>
            <a:r>
              <a:rPr lang="en-US" dirty="0">
                <a:solidFill>
                  <a:srgbClr val="222222"/>
                </a:solidFill>
                <a:latin typeface="Verdana" panose="020B0604030504040204" pitchFamily="34" charset="0"/>
              </a:rPr>
              <a:t> influenced by human disturbance.</a:t>
            </a:r>
            <a:endParaRPr lang="en-US" b="0" i="0" u="none" strike="noStrike" dirty="0">
              <a:solidFill>
                <a:srgbClr val="222222"/>
              </a:solidFill>
              <a:effectLst/>
              <a:latin typeface="Verdana" panose="020B0604030504040204" pitchFamily="34" charset="0"/>
            </a:endParaRPr>
          </a:p>
        </p:txBody>
      </p:sp>
      <p:sp>
        <p:nvSpPr>
          <p:cNvPr id="3" name="Rectangle 2">
            <a:extLst>
              <a:ext uri="{FF2B5EF4-FFF2-40B4-BE49-F238E27FC236}">
                <a16:creationId xmlns:a16="http://schemas.microsoft.com/office/drawing/2014/main" id="{22789853-B281-4D06-BEB5-A9C188FE2073}"/>
              </a:ext>
            </a:extLst>
          </p:cNvPr>
          <p:cNvSpPr/>
          <p:nvPr/>
        </p:nvSpPr>
        <p:spPr>
          <a:xfrm>
            <a:off x="3733137" y="922065"/>
            <a:ext cx="5157770" cy="1477328"/>
          </a:xfrm>
          <a:prstGeom prst="rect">
            <a:avLst/>
          </a:prstGeom>
        </p:spPr>
        <p:txBody>
          <a:bodyPr wrap="square">
            <a:spAutoFit/>
          </a:bodyPr>
          <a:lstStyle/>
          <a:p>
            <a:r>
              <a:rPr lang="en-US" dirty="0">
                <a:solidFill>
                  <a:srgbClr val="222222"/>
                </a:solidFill>
                <a:latin typeface="Verdana" panose="020B0604030504040204" pitchFamily="34" charset="0"/>
              </a:rPr>
              <a:t>Environments dominated by human disturbance such as roads, cities, and the constructed materials that support human habitation have profound effects on species. </a:t>
            </a:r>
            <a:endParaRPr lang="en-US" dirty="0"/>
          </a:p>
        </p:txBody>
      </p:sp>
      <p:pic>
        <p:nvPicPr>
          <p:cNvPr id="5" name="Picture 4">
            <a:extLst>
              <a:ext uri="{FF2B5EF4-FFF2-40B4-BE49-F238E27FC236}">
                <a16:creationId xmlns:a16="http://schemas.microsoft.com/office/drawing/2014/main" id="{5CE4B6B5-78E8-4367-B6D6-9A3A87A5B981}"/>
              </a:ext>
            </a:extLst>
          </p:cNvPr>
          <p:cNvPicPr>
            <a:picLocks noChangeAspect="1"/>
          </p:cNvPicPr>
          <p:nvPr/>
        </p:nvPicPr>
        <p:blipFill>
          <a:blip r:embed="rId2"/>
          <a:stretch>
            <a:fillRect/>
          </a:stretch>
        </p:blipFill>
        <p:spPr>
          <a:xfrm>
            <a:off x="0" y="810747"/>
            <a:ext cx="3794037" cy="4909930"/>
          </a:xfrm>
          <a:prstGeom prst="rect">
            <a:avLst/>
          </a:prstGeom>
        </p:spPr>
      </p:pic>
      <p:sp>
        <p:nvSpPr>
          <p:cNvPr id="7" name="TextBox 6">
            <a:extLst>
              <a:ext uri="{FF2B5EF4-FFF2-40B4-BE49-F238E27FC236}">
                <a16:creationId xmlns:a16="http://schemas.microsoft.com/office/drawing/2014/main" id="{7AABA65E-56F1-434D-8E48-CAEAF52EB2F2}"/>
              </a:ext>
            </a:extLst>
          </p:cNvPr>
          <p:cNvSpPr txBox="1"/>
          <p:nvPr/>
        </p:nvSpPr>
        <p:spPr>
          <a:xfrm>
            <a:off x="1009316" y="263916"/>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Sources – USGS GAP Human Impact Avoidance</a:t>
            </a:r>
          </a:p>
        </p:txBody>
      </p:sp>
      <p:sp>
        <p:nvSpPr>
          <p:cNvPr id="8" name="TextBox 7">
            <a:extLst>
              <a:ext uri="{FF2B5EF4-FFF2-40B4-BE49-F238E27FC236}">
                <a16:creationId xmlns:a16="http://schemas.microsoft.com/office/drawing/2014/main" id="{526F67DD-4B41-4671-A643-FCCFF0B6919E}"/>
              </a:ext>
            </a:extLst>
          </p:cNvPr>
          <p:cNvSpPr txBox="1"/>
          <p:nvPr/>
        </p:nvSpPr>
        <p:spPr>
          <a:xfrm>
            <a:off x="7386079" y="6206058"/>
            <a:ext cx="1023037" cy="430887"/>
          </a:xfrm>
          <a:prstGeom prst="rect">
            <a:avLst/>
          </a:prstGeom>
          <a:noFill/>
        </p:spPr>
        <p:txBody>
          <a:bodyPr wrap="none" rtlCol="0">
            <a:spAutoFit/>
          </a:bodyPr>
          <a:lstStyle/>
          <a:p>
            <a:r>
              <a:rPr lang="en-US" sz="1100" b="1" dirty="0">
                <a:solidFill>
                  <a:srgbClr val="000000"/>
                </a:solidFill>
                <a:latin typeface="Arial"/>
                <a:cs typeface="Arial"/>
              </a:rPr>
              <a:t>SSCI 583 |  7</a:t>
            </a:r>
          </a:p>
          <a:p>
            <a:pPr lvl="0"/>
            <a:endParaRPr lang="en-US" sz="1100" b="1" dirty="0">
              <a:solidFill>
                <a:srgbClr val="000000"/>
              </a:solidFill>
              <a:latin typeface="Arial"/>
              <a:cs typeface="Arial"/>
            </a:endParaRPr>
          </a:p>
        </p:txBody>
      </p:sp>
    </p:spTree>
    <p:extLst>
      <p:ext uri="{BB962C8B-B14F-4D97-AF65-F5344CB8AC3E}">
        <p14:creationId xmlns:p14="http://schemas.microsoft.com/office/powerpoint/2010/main" val="4166028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1009316" y="378019"/>
            <a:ext cx="7399800" cy="738664"/>
          </a:xfrm>
          <a:prstGeom prst="rect">
            <a:avLst/>
          </a:prstGeom>
          <a:noFill/>
        </p:spPr>
        <p:txBody>
          <a:bodyPr wrap="square" rtlCol="0">
            <a:spAutoFit/>
          </a:bodyPr>
          <a:lstStyle/>
          <a:p>
            <a:pPr lvl="0" algn="ctr">
              <a:spcBef>
                <a:spcPct val="0"/>
              </a:spcBef>
              <a:defRPr/>
            </a:pPr>
            <a:r>
              <a:rPr lang="en-US" sz="2400" b="1" dirty="0">
                <a:latin typeface="Arial"/>
                <a:cs typeface="Arial"/>
              </a:rPr>
              <a:t>Methodology</a:t>
            </a:r>
          </a:p>
          <a:p>
            <a:pPr>
              <a:spcBef>
                <a:spcPct val="0"/>
              </a:spcBef>
              <a:defRPr/>
            </a:pPr>
            <a:endParaRPr lang="en-US" dirty="0">
              <a:solidFill>
                <a:srgbClr val="323232"/>
              </a:solidFill>
              <a:latin typeface="Arial"/>
              <a:cs typeface="Arial"/>
            </a:endParaRPr>
          </a:p>
        </p:txBody>
      </p:sp>
      <p:sp>
        <p:nvSpPr>
          <p:cNvPr id="3" name="TextBox 2"/>
          <p:cNvSpPr txBox="1"/>
          <p:nvPr/>
        </p:nvSpPr>
        <p:spPr>
          <a:xfrm>
            <a:off x="7386079" y="6206058"/>
            <a:ext cx="1101584" cy="430887"/>
          </a:xfrm>
          <a:prstGeom prst="rect">
            <a:avLst/>
          </a:prstGeom>
          <a:noFill/>
        </p:spPr>
        <p:txBody>
          <a:bodyPr wrap="none" rtlCol="0">
            <a:spAutoFit/>
          </a:bodyPr>
          <a:lstStyle/>
          <a:p>
            <a:r>
              <a:rPr lang="en-US" sz="1100" b="1" dirty="0">
                <a:solidFill>
                  <a:srgbClr val="000000"/>
                </a:solidFill>
                <a:latin typeface="Arial"/>
                <a:cs typeface="Arial"/>
              </a:rPr>
              <a:t>SSCI 583 |  11</a:t>
            </a:r>
          </a:p>
          <a:p>
            <a:pPr lvl="0"/>
            <a:endParaRPr lang="en-US" sz="1100" b="1" dirty="0">
              <a:solidFill>
                <a:srgbClr val="000000"/>
              </a:solidFill>
              <a:latin typeface="Arial"/>
              <a:cs typeface="Arial"/>
            </a:endParaRPr>
          </a:p>
        </p:txBody>
      </p:sp>
      <p:graphicFrame>
        <p:nvGraphicFramePr>
          <p:cNvPr id="12" name="Diagram 11">
            <a:extLst>
              <a:ext uri="{FF2B5EF4-FFF2-40B4-BE49-F238E27FC236}">
                <a16:creationId xmlns:a16="http://schemas.microsoft.com/office/drawing/2014/main" id="{6EDD2CA7-BF3D-4969-B78C-0F48AE0B741A}"/>
              </a:ext>
            </a:extLst>
          </p:cNvPr>
          <p:cNvGraphicFramePr/>
          <p:nvPr>
            <p:extLst>
              <p:ext uri="{D42A27DB-BD31-4B8C-83A1-F6EECF244321}">
                <p14:modId xmlns:p14="http://schemas.microsoft.com/office/powerpoint/2010/main" val="926429827"/>
              </p:ext>
            </p:extLst>
          </p:nvPr>
        </p:nvGraphicFramePr>
        <p:xfrm>
          <a:off x="260319" y="26789511"/>
          <a:ext cx="12594034" cy="353983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6" name="Picture 5">
            <a:extLst>
              <a:ext uri="{FF2B5EF4-FFF2-40B4-BE49-F238E27FC236}">
                <a16:creationId xmlns:a16="http://schemas.microsoft.com/office/drawing/2014/main" id="{B19F05E8-2F1D-42CB-A51C-54F65EFC767A}"/>
              </a:ext>
            </a:extLst>
          </p:cNvPr>
          <p:cNvPicPr>
            <a:picLocks noChangeAspect="1"/>
          </p:cNvPicPr>
          <p:nvPr/>
        </p:nvPicPr>
        <p:blipFill>
          <a:blip r:embed="rId7"/>
          <a:stretch>
            <a:fillRect/>
          </a:stretch>
        </p:blipFill>
        <p:spPr>
          <a:xfrm>
            <a:off x="279400" y="1846569"/>
            <a:ext cx="8585200" cy="2407841"/>
          </a:xfrm>
          <a:prstGeom prst="rect">
            <a:avLst/>
          </a:prstGeom>
        </p:spPr>
      </p:pic>
    </p:spTree>
    <p:extLst>
      <p:ext uri="{BB962C8B-B14F-4D97-AF65-F5344CB8AC3E}">
        <p14:creationId xmlns:p14="http://schemas.microsoft.com/office/powerpoint/2010/main" val="16782111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1009316" y="378019"/>
            <a:ext cx="7399800" cy="738664"/>
          </a:xfrm>
          <a:prstGeom prst="rect">
            <a:avLst/>
          </a:prstGeom>
          <a:noFill/>
        </p:spPr>
        <p:txBody>
          <a:bodyPr wrap="square" rtlCol="0">
            <a:spAutoFit/>
          </a:bodyPr>
          <a:lstStyle/>
          <a:p>
            <a:pPr lvl="0" algn="ctr">
              <a:spcBef>
                <a:spcPct val="0"/>
              </a:spcBef>
              <a:defRPr/>
            </a:pPr>
            <a:r>
              <a:rPr lang="en-US" sz="2400" b="1" dirty="0">
                <a:latin typeface="Arial"/>
                <a:cs typeface="Arial"/>
              </a:rPr>
              <a:t>Methodology – Data Preparation Model</a:t>
            </a:r>
          </a:p>
          <a:p>
            <a:pPr>
              <a:spcBef>
                <a:spcPct val="0"/>
              </a:spcBef>
              <a:defRPr/>
            </a:pPr>
            <a:endParaRPr lang="en-US" dirty="0">
              <a:solidFill>
                <a:srgbClr val="323232"/>
              </a:solidFill>
              <a:latin typeface="Arial"/>
              <a:cs typeface="Arial"/>
            </a:endParaRPr>
          </a:p>
        </p:txBody>
      </p:sp>
      <p:sp>
        <p:nvSpPr>
          <p:cNvPr id="3" name="TextBox 2"/>
          <p:cNvSpPr txBox="1"/>
          <p:nvPr/>
        </p:nvSpPr>
        <p:spPr>
          <a:xfrm>
            <a:off x="7386079" y="6206058"/>
            <a:ext cx="1023037" cy="430887"/>
          </a:xfrm>
          <a:prstGeom prst="rect">
            <a:avLst/>
          </a:prstGeom>
          <a:noFill/>
        </p:spPr>
        <p:txBody>
          <a:bodyPr wrap="none" rtlCol="0">
            <a:spAutoFit/>
          </a:bodyPr>
          <a:lstStyle/>
          <a:p>
            <a:r>
              <a:rPr lang="en-US" sz="1100" b="1" dirty="0">
                <a:solidFill>
                  <a:srgbClr val="000000"/>
                </a:solidFill>
                <a:latin typeface="Arial"/>
                <a:cs typeface="Arial"/>
              </a:rPr>
              <a:t>SSCI 583 |  9</a:t>
            </a:r>
          </a:p>
          <a:p>
            <a:pPr lvl="0"/>
            <a:endParaRPr lang="en-US" sz="1100" b="1" dirty="0">
              <a:solidFill>
                <a:srgbClr val="000000"/>
              </a:solidFill>
              <a:latin typeface="Arial"/>
              <a:cs typeface="Arial"/>
            </a:endParaRPr>
          </a:p>
        </p:txBody>
      </p:sp>
      <p:pic>
        <p:nvPicPr>
          <p:cNvPr id="7" name="Picture 6">
            <a:extLst>
              <a:ext uri="{FF2B5EF4-FFF2-40B4-BE49-F238E27FC236}">
                <a16:creationId xmlns:a16="http://schemas.microsoft.com/office/drawing/2014/main" id="{C2ED7AC1-0541-427F-B113-9EE9DB9A2643}"/>
              </a:ext>
            </a:extLst>
          </p:cNvPr>
          <p:cNvPicPr>
            <a:picLocks noChangeAspect="1"/>
          </p:cNvPicPr>
          <p:nvPr/>
        </p:nvPicPr>
        <p:blipFill>
          <a:blip r:embed="rId2"/>
          <a:stretch>
            <a:fillRect/>
          </a:stretch>
        </p:blipFill>
        <p:spPr>
          <a:xfrm>
            <a:off x="220894" y="997604"/>
            <a:ext cx="8702211" cy="2953146"/>
          </a:xfrm>
          <a:prstGeom prst="rect">
            <a:avLst/>
          </a:prstGeom>
        </p:spPr>
      </p:pic>
      <p:graphicFrame>
        <p:nvGraphicFramePr>
          <p:cNvPr id="9" name="Diagram 8">
            <a:extLst>
              <a:ext uri="{FF2B5EF4-FFF2-40B4-BE49-F238E27FC236}">
                <a16:creationId xmlns:a16="http://schemas.microsoft.com/office/drawing/2014/main" id="{E0792ECB-EAAE-48BB-AA3A-20F6FFC0E2B7}"/>
              </a:ext>
            </a:extLst>
          </p:cNvPr>
          <p:cNvGraphicFramePr/>
          <p:nvPr>
            <p:extLst>
              <p:ext uri="{D42A27DB-BD31-4B8C-83A1-F6EECF244321}">
                <p14:modId xmlns:p14="http://schemas.microsoft.com/office/powerpoint/2010/main" val="1982412026"/>
              </p:ext>
            </p:extLst>
          </p:nvPr>
        </p:nvGraphicFramePr>
        <p:xfrm>
          <a:off x="1200873" y="4214039"/>
          <a:ext cx="7008179" cy="14739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Picture 5">
            <a:extLst>
              <a:ext uri="{FF2B5EF4-FFF2-40B4-BE49-F238E27FC236}">
                <a16:creationId xmlns:a16="http://schemas.microsoft.com/office/drawing/2014/main" id="{A79378E4-F967-42FB-B004-E36D247DE302}"/>
              </a:ext>
            </a:extLst>
          </p:cNvPr>
          <p:cNvPicPr>
            <a:picLocks noChangeAspect="1"/>
          </p:cNvPicPr>
          <p:nvPr/>
        </p:nvPicPr>
        <p:blipFill rotWithShape="1">
          <a:blip r:embed="rId8"/>
          <a:srcRect l="2416" t="6258" r="2416" b="34142"/>
          <a:stretch/>
        </p:blipFill>
        <p:spPr>
          <a:xfrm>
            <a:off x="220894" y="3718970"/>
            <a:ext cx="8702212" cy="684136"/>
          </a:xfrm>
          <a:prstGeom prst="rect">
            <a:avLst/>
          </a:prstGeom>
        </p:spPr>
      </p:pic>
    </p:spTree>
    <p:extLst>
      <p:ext uri="{BB962C8B-B14F-4D97-AF65-F5344CB8AC3E}">
        <p14:creationId xmlns:p14="http://schemas.microsoft.com/office/powerpoint/2010/main" val="26170988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1009316" y="378019"/>
            <a:ext cx="7399800" cy="738664"/>
          </a:xfrm>
          <a:prstGeom prst="rect">
            <a:avLst/>
          </a:prstGeom>
          <a:noFill/>
        </p:spPr>
        <p:txBody>
          <a:bodyPr wrap="square" rtlCol="0">
            <a:spAutoFit/>
          </a:bodyPr>
          <a:lstStyle/>
          <a:p>
            <a:pPr lvl="0" algn="ctr">
              <a:spcBef>
                <a:spcPct val="0"/>
              </a:spcBef>
              <a:defRPr/>
            </a:pPr>
            <a:r>
              <a:rPr lang="en-US" sz="2400" b="1" dirty="0">
                <a:latin typeface="Arial"/>
                <a:cs typeface="Arial"/>
              </a:rPr>
              <a:t>Methodology – Cost Surface</a:t>
            </a:r>
          </a:p>
          <a:p>
            <a:pPr>
              <a:spcBef>
                <a:spcPct val="0"/>
              </a:spcBef>
              <a:defRPr/>
            </a:pPr>
            <a:endParaRPr lang="en-US" dirty="0">
              <a:solidFill>
                <a:srgbClr val="323232"/>
              </a:solidFill>
              <a:latin typeface="Arial"/>
              <a:cs typeface="Arial"/>
            </a:endParaRPr>
          </a:p>
        </p:txBody>
      </p:sp>
      <p:sp>
        <p:nvSpPr>
          <p:cNvPr id="3" name="TextBox 2"/>
          <p:cNvSpPr txBox="1"/>
          <p:nvPr/>
        </p:nvSpPr>
        <p:spPr>
          <a:xfrm>
            <a:off x="7386079" y="6206058"/>
            <a:ext cx="1101584" cy="430887"/>
          </a:xfrm>
          <a:prstGeom prst="rect">
            <a:avLst/>
          </a:prstGeom>
          <a:noFill/>
        </p:spPr>
        <p:txBody>
          <a:bodyPr wrap="none" rtlCol="0">
            <a:spAutoFit/>
          </a:bodyPr>
          <a:lstStyle/>
          <a:p>
            <a:r>
              <a:rPr lang="en-US" sz="1100" b="1" dirty="0">
                <a:solidFill>
                  <a:srgbClr val="000000"/>
                </a:solidFill>
                <a:latin typeface="Arial"/>
                <a:cs typeface="Arial"/>
              </a:rPr>
              <a:t>SSCI 583 |  11</a:t>
            </a:r>
          </a:p>
          <a:p>
            <a:pPr lvl="0"/>
            <a:endParaRPr lang="en-US" sz="1100" b="1" dirty="0">
              <a:solidFill>
                <a:srgbClr val="000000"/>
              </a:solidFill>
              <a:latin typeface="Arial"/>
              <a:cs typeface="Arial"/>
            </a:endParaRPr>
          </a:p>
        </p:txBody>
      </p:sp>
      <p:pic>
        <p:nvPicPr>
          <p:cNvPr id="6" name="Picture 5">
            <a:extLst>
              <a:ext uri="{FF2B5EF4-FFF2-40B4-BE49-F238E27FC236}">
                <a16:creationId xmlns:a16="http://schemas.microsoft.com/office/drawing/2014/main" id="{FFC0A703-F0BF-46E6-968D-93A25B802E49}"/>
              </a:ext>
            </a:extLst>
          </p:cNvPr>
          <p:cNvPicPr>
            <a:picLocks noChangeAspect="1"/>
          </p:cNvPicPr>
          <p:nvPr/>
        </p:nvPicPr>
        <p:blipFill>
          <a:blip r:embed="rId2"/>
          <a:stretch>
            <a:fillRect/>
          </a:stretch>
        </p:blipFill>
        <p:spPr>
          <a:xfrm>
            <a:off x="2670543" y="855133"/>
            <a:ext cx="3802914" cy="4921418"/>
          </a:xfrm>
          <a:prstGeom prst="rect">
            <a:avLst/>
          </a:prstGeom>
        </p:spPr>
      </p:pic>
    </p:spTree>
    <p:extLst>
      <p:ext uri="{BB962C8B-B14F-4D97-AF65-F5344CB8AC3E}">
        <p14:creationId xmlns:p14="http://schemas.microsoft.com/office/powerpoint/2010/main" val="18552431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1009316" y="378019"/>
            <a:ext cx="7399800" cy="738664"/>
          </a:xfrm>
          <a:prstGeom prst="rect">
            <a:avLst/>
          </a:prstGeom>
          <a:noFill/>
        </p:spPr>
        <p:txBody>
          <a:bodyPr wrap="square" rtlCol="0">
            <a:spAutoFit/>
          </a:bodyPr>
          <a:lstStyle/>
          <a:p>
            <a:pPr lvl="0" algn="ctr">
              <a:spcBef>
                <a:spcPct val="0"/>
              </a:spcBef>
              <a:defRPr/>
            </a:pPr>
            <a:r>
              <a:rPr lang="en-US" sz="2400" b="1" dirty="0">
                <a:latin typeface="Arial"/>
                <a:cs typeface="Arial"/>
              </a:rPr>
              <a:t>Methodology – Corridor Analysis Model</a:t>
            </a:r>
          </a:p>
          <a:p>
            <a:pPr>
              <a:spcBef>
                <a:spcPct val="0"/>
              </a:spcBef>
              <a:defRPr/>
            </a:pPr>
            <a:endParaRPr lang="en-US" dirty="0">
              <a:solidFill>
                <a:srgbClr val="323232"/>
              </a:solidFill>
              <a:latin typeface="Arial"/>
              <a:cs typeface="Arial"/>
            </a:endParaRPr>
          </a:p>
        </p:txBody>
      </p:sp>
      <p:sp>
        <p:nvSpPr>
          <p:cNvPr id="3" name="TextBox 2"/>
          <p:cNvSpPr txBox="1"/>
          <p:nvPr/>
        </p:nvSpPr>
        <p:spPr>
          <a:xfrm>
            <a:off x="7386079" y="6206058"/>
            <a:ext cx="1101584" cy="430887"/>
          </a:xfrm>
          <a:prstGeom prst="rect">
            <a:avLst/>
          </a:prstGeom>
          <a:noFill/>
        </p:spPr>
        <p:txBody>
          <a:bodyPr wrap="none" rtlCol="0">
            <a:spAutoFit/>
          </a:bodyPr>
          <a:lstStyle/>
          <a:p>
            <a:r>
              <a:rPr lang="en-US" sz="1100" b="1" dirty="0">
                <a:solidFill>
                  <a:srgbClr val="000000"/>
                </a:solidFill>
                <a:latin typeface="Arial"/>
                <a:cs typeface="Arial"/>
              </a:rPr>
              <a:t>SSCI 583 |  10</a:t>
            </a:r>
          </a:p>
          <a:p>
            <a:pPr lvl="0"/>
            <a:endParaRPr lang="en-US" sz="1100" b="1" dirty="0">
              <a:solidFill>
                <a:srgbClr val="000000"/>
              </a:solidFill>
              <a:latin typeface="Arial"/>
              <a:cs typeface="Arial"/>
            </a:endParaRPr>
          </a:p>
        </p:txBody>
      </p:sp>
      <p:pic>
        <p:nvPicPr>
          <p:cNvPr id="7" name="Picture 6">
            <a:extLst>
              <a:ext uri="{FF2B5EF4-FFF2-40B4-BE49-F238E27FC236}">
                <a16:creationId xmlns:a16="http://schemas.microsoft.com/office/drawing/2014/main" id="{222251F7-A7D6-411F-9666-3061027A4583}"/>
              </a:ext>
            </a:extLst>
          </p:cNvPr>
          <p:cNvPicPr>
            <a:picLocks noChangeAspect="1"/>
          </p:cNvPicPr>
          <p:nvPr/>
        </p:nvPicPr>
        <p:blipFill>
          <a:blip r:embed="rId3"/>
          <a:stretch>
            <a:fillRect/>
          </a:stretch>
        </p:blipFill>
        <p:spPr>
          <a:xfrm>
            <a:off x="1854725" y="1229780"/>
            <a:ext cx="5708982" cy="3082399"/>
          </a:xfrm>
          <a:prstGeom prst="rect">
            <a:avLst/>
          </a:prstGeom>
        </p:spPr>
      </p:pic>
      <p:graphicFrame>
        <p:nvGraphicFramePr>
          <p:cNvPr id="8" name="Diagram 7">
            <a:extLst>
              <a:ext uri="{FF2B5EF4-FFF2-40B4-BE49-F238E27FC236}">
                <a16:creationId xmlns:a16="http://schemas.microsoft.com/office/drawing/2014/main" id="{0CB89A1A-C9FA-41C7-8B92-3A80057D08F9}"/>
              </a:ext>
            </a:extLst>
          </p:cNvPr>
          <p:cNvGraphicFramePr/>
          <p:nvPr>
            <p:extLst>
              <p:ext uri="{D42A27DB-BD31-4B8C-83A1-F6EECF244321}">
                <p14:modId xmlns:p14="http://schemas.microsoft.com/office/powerpoint/2010/main" val="1968660245"/>
              </p:ext>
            </p:extLst>
          </p:nvPr>
        </p:nvGraphicFramePr>
        <p:xfrm>
          <a:off x="1267379" y="4705563"/>
          <a:ext cx="7141737" cy="6427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266481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1009316" y="265440"/>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Results</a:t>
            </a:r>
          </a:p>
        </p:txBody>
      </p:sp>
      <p:sp>
        <p:nvSpPr>
          <p:cNvPr id="3" name="TextBox 2"/>
          <p:cNvSpPr txBox="1"/>
          <p:nvPr/>
        </p:nvSpPr>
        <p:spPr>
          <a:xfrm>
            <a:off x="7386079" y="6206058"/>
            <a:ext cx="1101584" cy="430887"/>
          </a:xfrm>
          <a:prstGeom prst="rect">
            <a:avLst/>
          </a:prstGeom>
          <a:noFill/>
        </p:spPr>
        <p:txBody>
          <a:bodyPr wrap="none" rtlCol="0">
            <a:spAutoFit/>
          </a:bodyPr>
          <a:lstStyle/>
          <a:p>
            <a:r>
              <a:rPr lang="en-US" sz="1100" b="1" dirty="0">
                <a:solidFill>
                  <a:srgbClr val="000000"/>
                </a:solidFill>
                <a:latin typeface="Arial"/>
                <a:cs typeface="Arial"/>
              </a:rPr>
              <a:t>SSCI 583 |  12</a:t>
            </a:r>
          </a:p>
          <a:p>
            <a:pPr lvl="0"/>
            <a:endParaRPr lang="en-US" sz="1100" b="1" dirty="0">
              <a:solidFill>
                <a:srgbClr val="000000"/>
              </a:solidFill>
              <a:latin typeface="Arial"/>
              <a:cs typeface="Arial"/>
            </a:endParaRPr>
          </a:p>
        </p:txBody>
      </p:sp>
      <p:pic>
        <p:nvPicPr>
          <p:cNvPr id="13" name="Picture 12">
            <a:extLst>
              <a:ext uri="{FF2B5EF4-FFF2-40B4-BE49-F238E27FC236}">
                <a16:creationId xmlns:a16="http://schemas.microsoft.com/office/drawing/2014/main" id="{61E67202-A842-405C-834A-213C1FF123A0}"/>
              </a:ext>
            </a:extLst>
          </p:cNvPr>
          <p:cNvPicPr>
            <a:picLocks noChangeAspect="1"/>
          </p:cNvPicPr>
          <p:nvPr/>
        </p:nvPicPr>
        <p:blipFill>
          <a:blip r:embed="rId2"/>
          <a:stretch>
            <a:fillRect/>
          </a:stretch>
        </p:blipFill>
        <p:spPr>
          <a:xfrm>
            <a:off x="2606579" y="660400"/>
            <a:ext cx="3930842" cy="5086972"/>
          </a:xfrm>
          <a:prstGeom prst="rect">
            <a:avLst/>
          </a:prstGeom>
        </p:spPr>
      </p:pic>
    </p:spTree>
    <p:extLst>
      <p:ext uri="{BB962C8B-B14F-4D97-AF65-F5344CB8AC3E}">
        <p14:creationId xmlns:p14="http://schemas.microsoft.com/office/powerpoint/2010/main" val="4016190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1009316" y="265440"/>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Results</a:t>
            </a:r>
          </a:p>
        </p:txBody>
      </p:sp>
      <p:sp>
        <p:nvSpPr>
          <p:cNvPr id="3" name="TextBox 2"/>
          <p:cNvSpPr txBox="1"/>
          <p:nvPr/>
        </p:nvSpPr>
        <p:spPr>
          <a:xfrm>
            <a:off x="7386079" y="6206058"/>
            <a:ext cx="1101584" cy="430887"/>
          </a:xfrm>
          <a:prstGeom prst="rect">
            <a:avLst/>
          </a:prstGeom>
          <a:noFill/>
        </p:spPr>
        <p:txBody>
          <a:bodyPr wrap="none" rtlCol="0">
            <a:spAutoFit/>
          </a:bodyPr>
          <a:lstStyle/>
          <a:p>
            <a:r>
              <a:rPr lang="en-US" sz="1100" b="1" dirty="0">
                <a:solidFill>
                  <a:srgbClr val="000000"/>
                </a:solidFill>
                <a:latin typeface="Arial"/>
                <a:cs typeface="Arial"/>
              </a:rPr>
              <a:t>SSCI 583 |  13</a:t>
            </a:r>
          </a:p>
          <a:p>
            <a:pPr lvl="0"/>
            <a:endParaRPr lang="en-US" sz="1100" b="1" dirty="0">
              <a:solidFill>
                <a:srgbClr val="000000"/>
              </a:solidFill>
              <a:latin typeface="Arial"/>
              <a:cs typeface="Arial"/>
            </a:endParaRPr>
          </a:p>
        </p:txBody>
      </p:sp>
      <p:pic>
        <p:nvPicPr>
          <p:cNvPr id="9" name="Picture 8">
            <a:extLst>
              <a:ext uri="{FF2B5EF4-FFF2-40B4-BE49-F238E27FC236}">
                <a16:creationId xmlns:a16="http://schemas.microsoft.com/office/drawing/2014/main" id="{A49E4119-8FE8-4FAF-A686-6D6540C13E7F}"/>
              </a:ext>
            </a:extLst>
          </p:cNvPr>
          <p:cNvPicPr>
            <a:picLocks noChangeAspect="1"/>
          </p:cNvPicPr>
          <p:nvPr/>
        </p:nvPicPr>
        <p:blipFill>
          <a:blip r:embed="rId2"/>
          <a:stretch>
            <a:fillRect/>
          </a:stretch>
        </p:blipFill>
        <p:spPr>
          <a:xfrm>
            <a:off x="2651401" y="727105"/>
            <a:ext cx="3841198" cy="4970962"/>
          </a:xfrm>
          <a:prstGeom prst="rect">
            <a:avLst/>
          </a:prstGeom>
        </p:spPr>
      </p:pic>
    </p:spTree>
    <p:extLst>
      <p:ext uri="{BB962C8B-B14F-4D97-AF65-F5344CB8AC3E}">
        <p14:creationId xmlns:p14="http://schemas.microsoft.com/office/powerpoint/2010/main" val="15269611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1BDA05-7089-4B01-BFFA-90FCE99C9779}"/>
              </a:ext>
            </a:extLst>
          </p:cNvPr>
          <p:cNvSpPr txBox="1"/>
          <p:nvPr/>
        </p:nvSpPr>
        <p:spPr>
          <a:xfrm>
            <a:off x="1009316" y="407039"/>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Issues / What Next?</a:t>
            </a:r>
          </a:p>
        </p:txBody>
      </p:sp>
      <p:sp>
        <p:nvSpPr>
          <p:cNvPr id="4" name="TextBox 3">
            <a:extLst>
              <a:ext uri="{FF2B5EF4-FFF2-40B4-BE49-F238E27FC236}">
                <a16:creationId xmlns:a16="http://schemas.microsoft.com/office/drawing/2014/main" id="{FEC926FC-5F6B-430C-B4DC-8CDD81170EAF}"/>
              </a:ext>
            </a:extLst>
          </p:cNvPr>
          <p:cNvSpPr txBox="1"/>
          <p:nvPr/>
        </p:nvSpPr>
        <p:spPr>
          <a:xfrm>
            <a:off x="7386079" y="6206058"/>
            <a:ext cx="1101584" cy="430887"/>
          </a:xfrm>
          <a:prstGeom prst="rect">
            <a:avLst/>
          </a:prstGeom>
          <a:noFill/>
        </p:spPr>
        <p:txBody>
          <a:bodyPr wrap="none" rtlCol="0">
            <a:spAutoFit/>
          </a:bodyPr>
          <a:lstStyle/>
          <a:p>
            <a:r>
              <a:rPr lang="en-US" sz="1100" b="1" dirty="0">
                <a:solidFill>
                  <a:srgbClr val="000000"/>
                </a:solidFill>
                <a:latin typeface="Arial"/>
                <a:cs typeface="Arial"/>
              </a:rPr>
              <a:t>SSCI 583 |  14</a:t>
            </a:r>
          </a:p>
          <a:p>
            <a:pPr lvl="0"/>
            <a:endParaRPr lang="en-US" sz="1100" b="1" dirty="0">
              <a:solidFill>
                <a:srgbClr val="000000"/>
              </a:solidFill>
              <a:latin typeface="Arial"/>
              <a:cs typeface="Arial"/>
            </a:endParaRPr>
          </a:p>
        </p:txBody>
      </p:sp>
      <p:sp>
        <p:nvSpPr>
          <p:cNvPr id="5" name="Rectangle 4">
            <a:extLst>
              <a:ext uri="{FF2B5EF4-FFF2-40B4-BE49-F238E27FC236}">
                <a16:creationId xmlns:a16="http://schemas.microsoft.com/office/drawing/2014/main" id="{A109C645-7754-4950-90F7-01728024F583}"/>
              </a:ext>
            </a:extLst>
          </p:cNvPr>
          <p:cNvSpPr/>
          <p:nvPr/>
        </p:nvSpPr>
        <p:spPr>
          <a:xfrm>
            <a:off x="1009316" y="1309059"/>
            <a:ext cx="7399800" cy="3139321"/>
          </a:xfrm>
          <a:prstGeom prst="rect">
            <a:avLst/>
          </a:prstGeom>
        </p:spPr>
        <p:txBody>
          <a:bodyPr wrap="square">
            <a:spAutoFit/>
          </a:bodyPr>
          <a:lstStyle/>
          <a:p>
            <a:pPr>
              <a:spcBef>
                <a:spcPct val="0"/>
              </a:spcBef>
              <a:defRPr/>
            </a:pPr>
            <a:r>
              <a:rPr lang="en-US" dirty="0">
                <a:solidFill>
                  <a:schemeClr val="bg2">
                    <a:lumMod val="10000"/>
                  </a:schemeClr>
                </a:solidFill>
                <a:latin typeface="Verdana" panose="020B0604030504040204" pitchFamily="34" charset="0"/>
                <a:ea typeface="Verdana" panose="020B0604030504040204" pitchFamily="34" charset="0"/>
                <a:cs typeface="Arial"/>
              </a:rPr>
              <a:t>Issues</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Creation of add-in toolbar</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Large file-sizes</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Handling variables</a:t>
            </a:r>
          </a:p>
          <a:p>
            <a:pPr marL="285750" indent="-285750">
              <a:spcBef>
                <a:spcPct val="0"/>
              </a:spcBef>
              <a:buFont typeface="Arial" panose="020B0604020202020204" pitchFamily="34" charset="0"/>
              <a:buChar char="•"/>
              <a:defRPr/>
            </a:pPr>
            <a:endParaRPr lang="en-US" dirty="0">
              <a:solidFill>
                <a:schemeClr val="bg2">
                  <a:lumMod val="10000"/>
                </a:schemeClr>
              </a:solidFill>
              <a:latin typeface="Verdana" panose="020B0604030504040204" pitchFamily="34" charset="0"/>
              <a:ea typeface="Verdana" panose="020B0604030504040204" pitchFamily="34" charset="0"/>
              <a:cs typeface="Arial"/>
            </a:endParaRPr>
          </a:p>
          <a:p>
            <a:pPr>
              <a:spcBef>
                <a:spcPct val="0"/>
              </a:spcBef>
              <a:defRPr/>
            </a:pPr>
            <a:r>
              <a:rPr lang="en-US" dirty="0">
                <a:solidFill>
                  <a:schemeClr val="bg2">
                    <a:lumMod val="10000"/>
                  </a:schemeClr>
                </a:solidFill>
                <a:latin typeface="Verdana" panose="020B0604030504040204" pitchFamily="34" charset="0"/>
                <a:ea typeface="Verdana" panose="020B0604030504040204" pitchFamily="34" charset="0"/>
                <a:cs typeface="Arial"/>
              </a:rPr>
              <a:t>What Next</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Other Species</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Logic Choices In Model</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Exclusions</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Land Ownership</a:t>
            </a:r>
          </a:p>
          <a:p>
            <a:pPr marL="742950" lvl="1" indent="-285750">
              <a:spcBef>
                <a:spcPct val="0"/>
              </a:spcBef>
              <a:buFont typeface="Arial" panose="020B0604020202020204" pitchFamily="34" charset="0"/>
              <a:buChar char="•"/>
              <a:defRPr/>
            </a:pPr>
            <a:endParaRPr lang="en-US" dirty="0">
              <a:solidFill>
                <a:schemeClr val="bg2">
                  <a:lumMod val="10000"/>
                </a:schemeClr>
              </a:solidFill>
              <a:latin typeface="Arial"/>
              <a:cs typeface="Arial"/>
            </a:endParaRPr>
          </a:p>
        </p:txBody>
      </p:sp>
      <p:pic>
        <p:nvPicPr>
          <p:cNvPr id="7" name="Picture 6">
            <a:extLst>
              <a:ext uri="{FF2B5EF4-FFF2-40B4-BE49-F238E27FC236}">
                <a16:creationId xmlns:a16="http://schemas.microsoft.com/office/drawing/2014/main" id="{C07BDF74-B5FC-4046-87E7-2F012F18DAEF}"/>
              </a:ext>
            </a:extLst>
          </p:cNvPr>
          <p:cNvPicPr>
            <a:picLocks noChangeAspect="1"/>
          </p:cNvPicPr>
          <p:nvPr/>
        </p:nvPicPr>
        <p:blipFill>
          <a:blip r:embed="rId2"/>
          <a:stretch>
            <a:fillRect/>
          </a:stretch>
        </p:blipFill>
        <p:spPr>
          <a:xfrm>
            <a:off x="4447547" y="3322917"/>
            <a:ext cx="3961569" cy="2226024"/>
          </a:xfrm>
          <a:prstGeom prst="rect">
            <a:avLst/>
          </a:prstGeom>
        </p:spPr>
      </p:pic>
    </p:spTree>
    <p:extLst>
      <p:ext uri="{BB962C8B-B14F-4D97-AF65-F5344CB8AC3E}">
        <p14:creationId xmlns:p14="http://schemas.microsoft.com/office/powerpoint/2010/main" val="33122962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64DD37-871F-400E-88B9-1C358BC96539}"/>
              </a:ext>
            </a:extLst>
          </p:cNvPr>
          <p:cNvSpPr txBox="1"/>
          <p:nvPr/>
        </p:nvSpPr>
        <p:spPr>
          <a:xfrm>
            <a:off x="3188473" y="2385390"/>
            <a:ext cx="2984600" cy="830997"/>
          </a:xfrm>
          <a:prstGeom prst="rect">
            <a:avLst/>
          </a:prstGeom>
          <a:noFill/>
        </p:spPr>
        <p:txBody>
          <a:bodyPr wrap="none" rtlCol="0">
            <a:spAutoFit/>
          </a:bodyPr>
          <a:lstStyle/>
          <a:p>
            <a:r>
              <a:rPr lang="en-US" sz="4800" dirty="0"/>
              <a:t>Questions?</a:t>
            </a:r>
            <a:endParaRPr lang="en-US" dirty="0"/>
          </a:p>
        </p:txBody>
      </p:sp>
      <p:sp>
        <p:nvSpPr>
          <p:cNvPr id="3" name="TextBox 2">
            <a:extLst>
              <a:ext uri="{FF2B5EF4-FFF2-40B4-BE49-F238E27FC236}">
                <a16:creationId xmlns:a16="http://schemas.microsoft.com/office/drawing/2014/main" id="{535B95C4-522E-4EB5-A97C-A435717856A3}"/>
              </a:ext>
            </a:extLst>
          </p:cNvPr>
          <p:cNvSpPr txBox="1"/>
          <p:nvPr/>
        </p:nvSpPr>
        <p:spPr>
          <a:xfrm>
            <a:off x="7554488" y="6206058"/>
            <a:ext cx="788999" cy="261610"/>
          </a:xfrm>
          <a:prstGeom prst="rect">
            <a:avLst/>
          </a:prstGeom>
          <a:noFill/>
        </p:spPr>
        <p:txBody>
          <a:bodyPr wrap="none" rtlCol="0">
            <a:spAutoFit/>
          </a:bodyPr>
          <a:lstStyle/>
          <a:p>
            <a:r>
              <a:rPr lang="en-US" sz="1100" b="1" dirty="0">
                <a:solidFill>
                  <a:srgbClr val="000000"/>
                </a:solidFill>
                <a:latin typeface="Arial"/>
                <a:cs typeface="Arial"/>
              </a:rPr>
              <a:t>SSCI 583</a:t>
            </a:r>
          </a:p>
        </p:txBody>
      </p:sp>
    </p:spTree>
    <p:extLst>
      <p:ext uri="{BB962C8B-B14F-4D97-AF65-F5344CB8AC3E}">
        <p14:creationId xmlns:p14="http://schemas.microsoft.com/office/powerpoint/2010/main" val="3869944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943687" y="445881"/>
            <a:ext cx="7399800" cy="3693319"/>
          </a:xfrm>
          <a:prstGeom prst="rect">
            <a:avLst/>
          </a:prstGeom>
          <a:noFill/>
        </p:spPr>
        <p:txBody>
          <a:bodyPr wrap="square" rtlCol="0">
            <a:spAutoFit/>
          </a:bodyPr>
          <a:lstStyle/>
          <a:p>
            <a:pPr lvl="0" algn="ctr">
              <a:spcBef>
                <a:spcPct val="0"/>
              </a:spcBef>
              <a:defRPr/>
            </a:pPr>
            <a:r>
              <a:rPr lang="en-US" sz="2400" b="1" dirty="0">
                <a:latin typeface="Arial"/>
                <a:cs typeface="Arial"/>
              </a:rPr>
              <a:t>Overview</a:t>
            </a:r>
          </a:p>
          <a:p>
            <a:pPr lvl="0" algn="ctr">
              <a:spcBef>
                <a:spcPct val="0"/>
              </a:spcBef>
              <a:defRPr/>
            </a:pPr>
            <a:endParaRPr lang="en-US" sz="2400" b="1" dirty="0">
              <a:latin typeface="Arial"/>
              <a:cs typeface="Arial"/>
            </a:endParaRPr>
          </a:p>
          <a:p>
            <a:pPr lvl="0" algn="ctr">
              <a:spcBef>
                <a:spcPct val="0"/>
              </a:spcBef>
              <a:defRPr/>
            </a:pPr>
            <a:endParaRPr lang="en-US" sz="2400" b="1" dirty="0">
              <a:latin typeface="Arial"/>
              <a:cs typeface="Arial"/>
            </a:endParaRP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Introduction</a:t>
            </a:r>
          </a:p>
          <a:p>
            <a:pPr marL="742950" lvl="1"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Spatial Question</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Study Area</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Data Sources</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Methodology</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Models</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Results</a:t>
            </a:r>
          </a:p>
          <a:p>
            <a:pPr marL="742950" lvl="1"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Maps</a:t>
            </a:r>
          </a:p>
          <a:p>
            <a:pPr marL="285750"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Issues/What Next?</a:t>
            </a:r>
          </a:p>
        </p:txBody>
      </p:sp>
      <p:sp>
        <p:nvSpPr>
          <p:cNvPr id="3" name="TextBox 2"/>
          <p:cNvSpPr txBox="1"/>
          <p:nvPr/>
        </p:nvSpPr>
        <p:spPr>
          <a:xfrm>
            <a:off x="7554488" y="6206058"/>
            <a:ext cx="788999" cy="261610"/>
          </a:xfrm>
          <a:prstGeom prst="rect">
            <a:avLst/>
          </a:prstGeom>
          <a:noFill/>
        </p:spPr>
        <p:txBody>
          <a:bodyPr wrap="none" rtlCol="0">
            <a:spAutoFit/>
          </a:bodyPr>
          <a:lstStyle/>
          <a:p>
            <a:r>
              <a:rPr lang="en-US" sz="1100" b="1" dirty="0">
                <a:solidFill>
                  <a:srgbClr val="000000"/>
                </a:solidFill>
                <a:latin typeface="Arial"/>
                <a:cs typeface="Arial"/>
              </a:rPr>
              <a:t>SSCI 583</a:t>
            </a:r>
          </a:p>
        </p:txBody>
      </p:sp>
      <p:pic>
        <p:nvPicPr>
          <p:cNvPr id="6" name="Picture 5">
            <a:extLst>
              <a:ext uri="{FF2B5EF4-FFF2-40B4-BE49-F238E27FC236}">
                <a16:creationId xmlns:a16="http://schemas.microsoft.com/office/drawing/2014/main" id="{FFDDF6B2-6DE7-48F6-AE5F-FA303C958FD3}"/>
              </a:ext>
            </a:extLst>
          </p:cNvPr>
          <p:cNvPicPr>
            <a:picLocks noChangeAspect="1"/>
          </p:cNvPicPr>
          <p:nvPr/>
        </p:nvPicPr>
        <p:blipFill>
          <a:blip r:embed="rId2"/>
          <a:stretch>
            <a:fillRect/>
          </a:stretch>
        </p:blipFill>
        <p:spPr>
          <a:xfrm>
            <a:off x="4605341" y="1109132"/>
            <a:ext cx="3491977" cy="4280959"/>
          </a:xfrm>
          <a:prstGeom prst="rect">
            <a:avLst/>
          </a:prstGeom>
        </p:spPr>
      </p:pic>
    </p:spTree>
    <p:extLst>
      <p:ext uri="{BB962C8B-B14F-4D97-AF65-F5344CB8AC3E}">
        <p14:creationId xmlns:p14="http://schemas.microsoft.com/office/powerpoint/2010/main" val="1921506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11BDA05-7089-4B01-BFFA-90FCE99C9779}"/>
              </a:ext>
            </a:extLst>
          </p:cNvPr>
          <p:cNvSpPr txBox="1"/>
          <p:nvPr/>
        </p:nvSpPr>
        <p:spPr>
          <a:xfrm>
            <a:off x="1009316" y="407039"/>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Introduction</a:t>
            </a:r>
          </a:p>
        </p:txBody>
      </p:sp>
      <p:sp>
        <p:nvSpPr>
          <p:cNvPr id="4" name="TextBox 3">
            <a:extLst>
              <a:ext uri="{FF2B5EF4-FFF2-40B4-BE49-F238E27FC236}">
                <a16:creationId xmlns:a16="http://schemas.microsoft.com/office/drawing/2014/main" id="{FEC926FC-5F6B-430C-B4DC-8CDD81170EAF}"/>
              </a:ext>
            </a:extLst>
          </p:cNvPr>
          <p:cNvSpPr txBox="1"/>
          <p:nvPr/>
        </p:nvSpPr>
        <p:spPr>
          <a:xfrm>
            <a:off x="7386079" y="6206058"/>
            <a:ext cx="1023037" cy="430887"/>
          </a:xfrm>
          <a:prstGeom prst="rect">
            <a:avLst/>
          </a:prstGeom>
          <a:noFill/>
        </p:spPr>
        <p:txBody>
          <a:bodyPr wrap="none" rtlCol="0">
            <a:spAutoFit/>
          </a:bodyPr>
          <a:lstStyle/>
          <a:p>
            <a:r>
              <a:rPr lang="en-US" sz="1100" b="1" dirty="0">
                <a:solidFill>
                  <a:srgbClr val="000000"/>
                </a:solidFill>
                <a:latin typeface="Arial"/>
                <a:cs typeface="Arial"/>
              </a:rPr>
              <a:t>SSCI 583 |  1</a:t>
            </a:r>
          </a:p>
          <a:p>
            <a:pPr lvl="0"/>
            <a:endParaRPr lang="en-US" sz="1100" b="1" dirty="0">
              <a:solidFill>
                <a:srgbClr val="000000"/>
              </a:solidFill>
              <a:latin typeface="Arial"/>
              <a:cs typeface="Arial"/>
            </a:endParaRPr>
          </a:p>
        </p:txBody>
      </p:sp>
      <p:sp>
        <p:nvSpPr>
          <p:cNvPr id="5" name="Rectangle 4">
            <a:extLst>
              <a:ext uri="{FF2B5EF4-FFF2-40B4-BE49-F238E27FC236}">
                <a16:creationId xmlns:a16="http://schemas.microsoft.com/office/drawing/2014/main" id="{A109C645-7754-4950-90F7-01728024F583}"/>
              </a:ext>
            </a:extLst>
          </p:cNvPr>
          <p:cNvSpPr/>
          <p:nvPr/>
        </p:nvSpPr>
        <p:spPr>
          <a:xfrm>
            <a:off x="1009316" y="1474673"/>
            <a:ext cx="7399800" cy="2862322"/>
          </a:xfrm>
          <a:prstGeom prst="rect">
            <a:avLst/>
          </a:prstGeom>
        </p:spPr>
        <p:txBody>
          <a:bodyPr wrap="square">
            <a:spAutoFit/>
          </a:bodyPr>
          <a:lstStyle/>
          <a:p>
            <a:pPr>
              <a:spcBef>
                <a:spcPct val="0"/>
              </a:spcBef>
              <a:defRPr/>
            </a:pPr>
            <a:r>
              <a:rPr lang="en-US" dirty="0">
                <a:solidFill>
                  <a:schemeClr val="bg2">
                    <a:lumMod val="10000"/>
                  </a:schemeClr>
                </a:solidFill>
                <a:latin typeface="Verdana" panose="020B0604030504040204" pitchFamily="34" charset="0"/>
                <a:ea typeface="Verdana" panose="020B0604030504040204" pitchFamily="34" charset="0"/>
                <a:cs typeface="Arial"/>
              </a:rPr>
              <a:t>Why I Chose The Wolverine &amp; Corridor Analysis</a:t>
            </a:r>
          </a:p>
          <a:p>
            <a:pPr marL="742950" lvl="1"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History with outdoors and conservation</a:t>
            </a:r>
          </a:p>
          <a:p>
            <a:pPr marL="742950" lvl="1"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Recent Sightings</a:t>
            </a:r>
          </a:p>
          <a:p>
            <a:pPr marL="742950" lvl="1"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Conservation Efforts </a:t>
            </a:r>
          </a:p>
          <a:p>
            <a:pPr marL="742950" lvl="1"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Replicability</a:t>
            </a:r>
          </a:p>
          <a:p>
            <a:pPr>
              <a:spcBef>
                <a:spcPct val="0"/>
              </a:spcBef>
              <a:defRPr/>
            </a:pPr>
            <a:r>
              <a:rPr lang="en-US" dirty="0">
                <a:solidFill>
                  <a:schemeClr val="bg2">
                    <a:lumMod val="10000"/>
                  </a:schemeClr>
                </a:solidFill>
                <a:latin typeface="Verdana" panose="020B0604030504040204" pitchFamily="34" charset="0"/>
                <a:ea typeface="Verdana" panose="020B0604030504040204" pitchFamily="34" charset="0"/>
                <a:cs typeface="Arial"/>
              </a:rPr>
              <a:t>Spatial Question For The Case Study</a:t>
            </a:r>
          </a:p>
          <a:p>
            <a:pPr marL="742950" lvl="1" indent="-285750">
              <a:spcBef>
                <a:spcPct val="0"/>
              </a:spcBef>
              <a:buFont typeface="Arial" panose="020B0604020202020204" pitchFamily="34" charset="0"/>
              <a:buChar char="•"/>
              <a:defRPr/>
            </a:pPr>
            <a:r>
              <a:rPr lang="en-US" dirty="0">
                <a:solidFill>
                  <a:schemeClr val="bg2">
                    <a:lumMod val="10000"/>
                  </a:schemeClr>
                </a:solidFill>
                <a:latin typeface="Verdana" panose="020B0604030504040204" pitchFamily="34" charset="0"/>
                <a:ea typeface="Verdana" panose="020B0604030504040204" pitchFamily="34" charset="0"/>
                <a:cs typeface="Arial"/>
              </a:rPr>
              <a:t>What are the best possible paths for the Wolverine to move from its current range in the Northern Cascades and Rockies to its prior(new) range in the Sierra Nevada Mountains?</a:t>
            </a:r>
          </a:p>
        </p:txBody>
      </p:sp>
    </p:spTree>
    <p:extLst>
      <p:ext uri="{BB962C8B-B14F-4D97-AF65-F5344CB8AC3E}">
        <p14:creationId xmlns:p14="http://schemas.microsoft.com/office/powerpoint/2010/main" val="39423635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8BB7921E-2C03-4B2C-AACD-336A14FF61D6}"/>
              </a:ext>
            </a:extLst>
          </p:cNvPr>
          <p:cNvSpPr txBox="1"/>
          <p:nvPr/>
        </p:nvSpPr>
        <p:spPr>
          <a:xfrm>
            <a:off x="1009316" y="263916"/>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Study Area</a:t>
            </a:r>
          </a:p>
        </p:txBody>
      </p:sp>
      <p:sp>
        <p:nvSpPr>
          <p:cNvPr id="5" name="TextBox 4">
            <a:extLst>
              <a:ext uri="{FF2B5EF4-FFF2-40B4-BE49-F238E27FC236}">
                <a16:creationId xmlns:a16="http://schemas.microsoft.com/office/drawing/2014/main" id="{B22842A6-F421-4A8F-950A-07B737A20CC2}"/>
              </a:ext>
            </a:extLst>
          </p:cNvPr>
          <p:cNvSpPr txBox="1"/>
          <p:nvPr/>
        </p:nvSpPr>
        <p:spPr>
          <a:xfrm>
            <a:off x="7386079" y="6206058"/>
            <a:ext cx="1023037" cy="430887"/>
          </a:xfrm>
          <a:prstGeom prst="rect">
            <a:avLst/>
          </a:prstGeom>
          <a:noFill/>
        </p:spPr>
        <p:txBody>
          <a:bodyPr wrap="none" rtlCol="0">
            <a:spAutoFit/>
          </a:bodyPr>
          <a:lstStyle/>
          <a:p>
            <a:r>
              <a:rPr lang="en-US" sz="1100" b="1" dirty="0">
                <a:solidFill>
                  <a:srgbClr val="000000"/>
                </a:solidFill>
                <a:latin typeface="Arial"/>
                <a:cs typeface="Arial"/>
              </a:rPr>
              <a:t>SSCI 583 |  2</a:t>
            </a:r>
          </a:p>
          <a:p>
            <a:pPr lvl="0"/>
            <a:endParaRPr lang="en-US" sz="1100" b="1" dirty="0">
              <a:solidFill>
                <a:srgbClr val="000000"/>
              </a:solidFill>
              <a:latin typeface="Arial"/>
              <a:cs typeface="Arial"/>
            </a:endParaRPr>
          </a:p>
        </p:txBody>
      </p:sp>
      <p:pic>
        <p:nvPicPr>
          <p:cNvPr id="6" name="Picture 5">
            <a:extLst>
              <a:ext uri="{FF2B5EF4-FFF2-40B4-BE49-F238E27FC236}">
                <a16:creationId xmlns:a16="http://schemas.microsoft.com/office/drawing/2014/main" id="{28BCB750-4AA6-4D43-B50D-ABF517B31112}"/>
              </a:ext>
            </a:extLst>
          </p:cNvPr>
          <p:cNvPicPr>
            <a:picLocks noChangeAspect="1"/>
          </p:cNvPicPr>
          <p:nvPr/>
        </p:nvPicPr>
        <p:blipFill>
          <a:blip r:embed="rId2"/>
          <a:stretch>
            <a:fillRect/>
          </a:stretch>
        </p:blipFill>
        <p:spPr>
          <a:xfrm>
            <a:off x="1331888" y="725581"/>
            <a:ext cx="6480223" cy="5007445"/>
          </a:xfrm>
          <a:prstGeom prst="rect">
            <a:avLst/>
          </a:prstGeom>
        </p:spPr>
      </p:pic>
    </p:spTree>
    <p:extLst>
      <p:ext uri="{BB962C8B-B14F-4D97-AF65-F5344CB8AC3E}">
        <p14:creationId xmlns:p14="http://schemas.microsoft.com/office/powerpoint/2010/main" val="4168072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1009316" y="367978"/>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Data</a:t>
            </a:r>
          </a:p>
        </p:txBody>
      </p:sp>
      <p:sp>
        <p:nvSpPr>
          <p:cNvPr id="3" name="TextBox 2"/>
          <p:cNvSpPr txBox="1"/>
          <p:nvPr/>
        </p:nvSpPr>
        <p:spPr>
          <a:xfrm>
            <a:off x="7386079" y="6206058"/>
            <a:ext cx="1023037" cy="430887"/>
          </a:xfrm>
          <a:prstGeom prst="rect">
            <a:avLst/>
          </a:prstGeom>
          <a:noFill/>
        </p:spPr>
        <p:txBody>
          <a:bodyPr wrap="none" rtlCol="0">
            <a:spAutoFit/>
          </a:bodyPr>
          <a:lstStyle/>
          <a:p>
            <a:r>
              <a:rPr lang="en-US" sz="1100" b="1" dirty="0">
                <a:solidFill>
                  <a:srgbClr val="000000"/>
                </a:solidFill>
                <a:latin typeface="Arial"/>
                <a:cs typeface="Arial"/>
              </a:rPr>
              <a:t>SSCI 583 |  3</a:t>
            </a:r>
          </a:p>
          <a:p>
            <a:pPr lvl="0"/>
            <a:endParaRPr lang="en-US" sz="1100" b="1" dirty="0">
              <a:solidFill>
                <a:srgbClr val="000000"/>
              </a:solidFill>
              <a:latin typeface="Arial"/>
              <a:cs typeface="Arial"/>
            </a:endParaRPr>
          </a:p>
        </p:txBody>
      </p:sp>
      <p:graphicFrame>
        <p:nvGraphicFramePr>
          <p:cNvPr id="2" name="Table 1">
            <a:extLst>
              <a:ext uri="{FF2B5EF4-FFF2-40B4-BE49-F238E27FC236}">
                <a16:creationId xmlns:a16="http://schemas.microsoft.com/office/drawing/2014/main" id="{7D7A2722-8E49-4FCA-8667-520176DAF058}"/>
              </a:ext>
            </a:extLst>
          </p:cNvPr>
          <p:cNvGraphicFramePr>
            <a:graphicFrameLocks noGrp="1"/>
          </p:cNvGraphicFramePr>
          <p:nvPr>
            <p:extLst>
              <p:ext uri="{D42A27DB-BD31-4B8C-83A1-F6EECF244321}">
                <p14:modId xmlns:p14="http://schemas.microsoft.com/office/powerpoint/2010/main" val="3527174172"/>
              </p:ext>
            </p:extLst>
          </p:nvPr>
        </p:nvGraphicFramePr>
        <p:xfrm>
          <a:off x="818332" y="1542000"/>
          <a:ext cx="7507335" cy="3226737"/>
        </p:xfrm>
        <a:graphic>
          <a:graphicData uri="http://schemas.openxmlformats.org/drawingml/2006/table">
            <a:tbl>
              <a:tblPr firstRow="1" firstCol="1" bandRow="1">
                <a:tableStyleId>{5C22544A-7EE6-4342-B048-85BDC9FD1C3A}</a:tableStyleId>
              </a:tblPr>
              <a:tblGrid>
                <a:gridCol w="1608713">
                  <a:extLst>
                    <a:ext uri="{9D8B030D-6E8A-4147-A177-3AD203B41FA5}">
                      <a16:colId xmlns:a16="http://schemas.microsoft.com/office/drawing/2014/main" val="2259326720"/>
                    </a:ext>
                  </a:extLst>
                </a:gridCol>
                <a:gridCol w="1575947">
                  <a:extLst>
                    <a:ext uri="{9D8B030D-6E8A-4147-A177-3AD203B41FA5}">
                      <a16:colId xmlns:a16="http://schemas.microsoft.com/office/drawing/2014/main" val="1033285184"/>
                    </a:ext>
                  </a:extLst>
                </a:gridCol>
                <a:gridCol w="1488273">
                  <a:extLst>
                    <a:ext uri="{9D8B030D-6E8A-4147-A177-3AD203B41FA5}">
                      <a16:colId xmlns:a16="http://schemas.microsoft.com/office/drawing/2014/main" val="706091631"/>
                    </a:ext>
                  </a:extLst>
                </a:gridCol>
                <a:gridCol w="1302292">
                  <a:extLst>
                    <a:ext uri="{9D8B030D-6E8A-4147-A177-3AD203B41FA5}">
                      <a16:colId xmlns:a16="http://schemas.microsoft.com/office/drawing/2014/main" val="3280801512"/>
                    </a:ext>
                  </a:extLst>
                </a:gridCol>
                <a:gridCol w="1532110">
                  <a:extLst>
                    <a:ext uri="{9D8B030D-6E8A-4147-A177-3AD203B41FA5}">
                      <a16:colId xmlns:a16="http://schemas.microsoft.com/office/drawing/2014/main" val="1741914125"/>
                    </a:ext>
                  </a:extLst>
                </a:gridCol>
              </a:tblGrid>
              <a:tr h="336347">
                <a:tc gridSpan="5">
                  <a:txBody>
                    <a:bodyPr/>
                    <a:lstStyle/>
                    <a:p>
                      <a:pPr marL="0" marR="0" algn="ctr">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Data Acquired</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89554" marR="89554" marT="44777" marB="44777"/>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656167205"/>
                  </a:ext>
                </a:extLst>
              </a:tr>
              <a:tr h="507832">
                <a:tc>
                  <a:txBody>
                    <a:bodyPr/>
                    <a:lstStyle/>
                    <a:p>
                      <a:pPr marL="0" marR="0" algn="ctr">
                        <a:lnSpc>
                          <a:spcPct val="107000"/>
                        </a:lnSpc>
                        <a:spcBef>
                          <a:spcPts val="0"/>
                        </a:spcBef>
                        <a:spcAft>
                          <a:spcPts val="0"/>
                        </a:spcAft>
                      </a:pPr>
                      <a:r>
                        <a:rPr lang="en-US" sz="1100">
                          <a:effectLst/>
                          <a:latin typeface="Verdana" panose="020B0604030504040204" pitchFamily="34" charset="0"/>
                          <a:ea typeface="Verdana" panose="020B0604030504040204" pitchFamily="34" charset="0"/>
                        </a:rPr>
                        <a:t>Name</a:t>
                      </a:r>
                      <a:endParaRPr lang="en-US" sz="110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gn="ctr">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Source</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gn="ctr">
                        <a:lnSpc>
                          <a:spcPct val="107000"/>
                        </a:lnSpc>
                        <a:spcBef>
                          <a:spcPts val="0"/>
                        </a:spcBef>
                        <a:spcAft>
                          <a:spcPts val="0"/>
                        </a:spcAft>
                      </a:pPr>
                      <a:r>
                        <a:rPr lang="en-US" sz="1100">
                          <a:effectLst/>
                          <a:latin typeface="Verdana" panose="020B0604030504040204" pitchFamily="34" charset="0"/>
                          <a:ea typeface="Verdana" panose="020B0604030504040204" pitchFamily="34" charset="0"/>
                        </a:rPr>
                        <a:t>Format</a:t>
                      </a:r>
                      <a:endParaRPr lang="en-US" sz="110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gn="ctr">
                        <a:lnSpc>
                          <a:spcPct val="107000"/>
                        </a:lnSpc>
                        <a:spcBef>
                          <a:spcPts val="0"/>
                        </a:spcBef>
                        <a:spcAft>
                          <a:spcPts val="0"/>
                        </a:spcAft>
                      </a:pPr>
                      <a:r>
                        <a:rPr lang="en-US" sz="1100">
                          <a:effectLst/>
                          <a:latin typeface="Verdana" panose="020B0604030504040204" pitchFamily="34" charset="0"/>
                          <a:ea typeface="Verdana" panose="020B0604030504040204" pitchFamily="34" charset="0"/>
                        </a:rPr>
                        <a:t>Date of compilation</a:t>
                      </a:r>
                      <a:endParaRPr lang="en-US" sz="110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gn="ctr">
                        <a:lnSpc>
                          <a:spcPct val="107000"/>
                        </a:lnSpc>
                        <a:spcBef>
                          <a:spcPts val="0"/>
                        </a:spcBef>
                        <a:spcAft>
                          <a:spcPts val="0"/>
                        </a:spcAft>
                      </a:pPr>
                      <a:r>
                        <a:rPr lang="en-US" sz="1100">
                          <a:effectLst/>
                          <a:latin typeface="Verdana" panose="020B0604030504040204" pitchFamily="34" charset="0"/>
                          <a:ea typeface="Verdana" panose="020B0604030504040204" pitchFamily="34" charset="0"/>
                        </a:rPr>
                        <a:t>Attributes</a:t>
                      </a:r>
                      <a:endParaRPr lang="en-US" sz="110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extLst>
                  <a:ext uri="{0D108BD9-81ED-4DB2-BD59-A6C34878D82A}">
                    <a16:rowId xmlns:a16="http://schemas.microsoft.com/office/drawing/2014/main" val="1777871176"/>
                  </a:ext>
                </a:extLst>
              </a:tr>
              <a:tr h="1023268">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DEM</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i="0" dirty="0">
                          <a:effectLst/>
                          <a:latin typeface="Verdana" panose="020B0604030504040204" pitchFamily="34" charset="0"/>
                          <a:ea typeface="Verdana" panose="020B0604030504040204" pitchFamily="34" charset="0"/>
                        </a:rPr>
                        <a:t>USG</a:t>
                      </a:r>
                      <a:r>
                        <a:rPr lang="en-US" sz="1100" dirty="0">
                          <a:effectLst/>
                          <a:latin typeface="Verdana" panose="020B0604030504040204" pitchFamily="34" charset="0"/>
                          <a:ea typeface="Verdana" panose="020B0604030504040204" pitchFamily="34" charset="0"/>
                        </a:rPr>
                        <a:t>S​ ​</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Raster Image</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2010</a:t>
                      </a:r>
                    </a:p>
                    <a:p>
                      <a:pPr marL="0" marR="0">
                        <a:lnSpc>
                          <a:spcPct val="107000"/>
                        </a:lnSpc>
                        <a:spcBef>
                          <a:spcPts val="0"/>
                        </a:spcBef>
                        <a:spcAft>
                          <a:spcPts val="0"/>
                        </a:spcAft>
                      </a:pP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30 meter resolution DEM data. </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extLst>
                  <a:ext uri="{0D108BD9-81ED-4DB2-BD59-A6C34878D82A}">
                    <a16:rowId xmlns:a16="http://schemas.microsoft.com/office/drawing/2014/main" val="537578400"/>
                  </a:ext>
                </a:extLst>
              </a:tr>
              <a:tr h="679645">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USGS GAP Land Cover Data </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USGS</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a:effectLst/>
                          <a:latin typeface="Verdana" panose="020B0604030504040204" pitchFamily="34" charset="0"/>
                          <a:ea typeface="Verdana" panose="020B0604030504040204" pitchFamily="34" charset="0"/>
                        </a:rPr>
                        <a:t>Raster Image</a:t>
                      </a:r>
                    </a:p>
                    <a:p>
                      <a:pPr marL="0" marR="0" algn="ctr">
                        <a:lnSpc>
                          <a:spcPct val="107000"/>
                        </a:lnSpc>
                        <a:spcBef>
                          <a:spcPts val="0"/>
                        </a:spcBef>
                        <a:spcAft>
                          <a:spcPts val="0"/>
                        </a:spcAft>
                      </a:pPr>
                      <a:r>
                        <a:rPr lang="en-US" sz="1100">
                          <a:effectLst/>
                          <a:latin typeface="Verdana" panose="020B0604030504040204" pitchFamily="34" charset="0"/>
                          <a:ea typeface="Verdana" panose="020B0604030504040204" pitchFamily="34" charset="0"/>
                        </a:rPr>
                        <a:t> </a:t>
                      </a:r>
                      <a:endParaRPr lang="en-US" sz="110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2010</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30 meter resolution land cover data. </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extLst>
                  <a:ext uri="{0D108BD9-81ED-4DB2-BD59-A6C34878D82A}">
                    <a16:rowId xmlns:a16="http://schemas.microsoft.com/office/drawing/2014/main" val="1090213903"/>
                  </a:ext>
                </a:extLst>
              </a:tr>
              <a:tr h="679645">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Human Impact Avoidance</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USGS</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Raster Image</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2010</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tc>
                  <a:txBody>
                    <a:bodyPr/>
                    <a:lstStyle/>
                    <a:p>
                      <a:pPr marL="0" marR="0">
                        <a:lnSpc>
                          <a:spcPct val="107000"/>
                        </a:lnSpc>
                        <a:spcBef>
                          <a:spcPts val="0"/>
                        </a:spcBef>
                        <a:spcAft>
                          <a:spcPts val="0"/>
                        </a:spcAft>
                      </a:pPr>
                      <a:r>
                        <a:rPr lang="en-US" sz="1100" dirty="0">
                          <a:effectLst/>
                          <a:latin typeface="Verdana" panose="020B0604030504040204" pitchFamily="34" charset="0"/>
                          <a:ea typeface="Verdana" panose="020B0604030504040204" pitchFamily="34" charset="0"/>
                        </a:rPr>
                        <a:t>30 meter resolution avoidance data. </a:t>
                      </a:r>
                      <a:endParaRPr lang="en-US" sz="1100" dirty="0">
                        <a:effectLst/>
                        <a:latin typeface="Verdana" panose="020B0604030504040204" pitchFamily="34" charset="0"/>
                        <a:ea typeface="Verdana" panose="020B0604030504040204" pitchFamily="34" charset="0"/>
                        <a:cs typeface="Times New Roman" panose="02020603050405020304" pitchFamily="18" charset="0"/>
                      </a:endParaRPr>
                    </a:p>
                  </a:txBody>
                  <a:tcPr marL="62345" marR="62345" marT="0" marB="0"/>
                </a:tc>
                <a:extLst>
                  <a:ext uri="{0D108BD9-81ED-4DB2-BD59-A6C34878D82A}">
                    <a16:rowId xmlns:a16="http://schemas.microsoft.com/office/drawing/2014/main" val="2352502808"/>
                  </a:ext>
                </a:extLst>
              </a:tr>
            </a:tbl>
          </a:graphicData>
        </a:graphic>
      </p:graphicFrame>
      <p:sp>
        <p:nvSpPr>
          <p:cNvPr id="6" name="Rectangle 5">
            <a:extLst>
              <a:ext uri="{FF2B5EF4-FFF2-40B4-BE49-F238E27FC236}">
                <a16:creationId xmlns:a16="http://schemas.microsoft.com/office/drawing/2014/main" id="{3B78ABAA-58D8-40AD-8EF5-48A86D5C4CFD}"/>
              </a:ext>
            </a:extLst>
          </p:cNvPr>
          <p:cNvSpPr/>
          <p:nvPr/>
        </p:nvSpPr>
        <p:spPr>
          <a:xfrm>
            <a:off x="818331" y="4992834"/>
            <a:ext cx="7507335" cy="369332"/>
          </a:xfrm>
          <a:prstGeom prst="rect">
            <a:avLst/>
          </a:prstGeom>
        </p:spPr>
        <p:txBody>
          <a:bodyPr wrap="square">
            <a:spAutoFit/>
          </a:bodyPr>
          <a:lstStyle/>
          <a:p>
            <a:pPr marL="285750" indent="-285750" fontAlgn="base">
              <a:buFont typeface="Arial" panose="020B0604020202020204" pitchFamily="34" charset="0"/>
              <a:buChar char="•"/>
            </a:pPr>
            <a:r>
              <a:rPr lang="en-US" dirty="0">
                <a:solidFill>
                  <a:srgbClr val="222222"/>
                </a:solidFill>
                <a:latin typeface="Verdana" panose="020B0604030504040204" pitchFamily="34" charset="0"/>
                <a:ea typeface="Verdana" panose="020B0604030504040204" pitchFamily="34" charset="0"/>
              </a:rPr>
              <a:t>Species Habitat Model Report</a:t>
            </a:r>
          </a:p>
        </p:txBody>
      </p:sp>
    </p:spTree>
    <p:extLst>
      <p:ext uri="{BB962C8B-B14F-4D97-AF65-F5344CB8AC3E}">
        <p14:creationId xmlns:p14="http://schemas.microsoft.com/office/powerpoint/2010/main" val="34797193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2"/>
          <p:cNvSpPr txBox="1">
            <a:spLocks/>
          </p:cNvSpPr>
          <p:nvPr/>
        </p:nvSpPr>
        <p:spPr>
          <a:xfrm>
            <a:off x="7274981" y="6214529"/>
            <a:ext cx="1625599" cy="317499"/>
          </a:xfrm>
          <a:prstGeom prst="rect">
            <a:avLst/>
          </a:prstGeom>
        </p:spPr>
        <p:txBody>
          <a:bodyPr vert="horz" lIns="91440" tIns="45720" rIns="91440" bIns="45720" rtlCol="0">
            <a:normAutofit/>
          </a:bodyPr>
          <a:lstStyle/>
          <a:p>
            <a:pPr marL="0" marR="0" lvl="0" indent="0" algn="r" defTabSz="457200" rtl="0" eaLnBrk="1" fontAlgn="auto" latinLnBrk="0" hangingPunct="1">
              <a:lnSpc>
                <a:spcPct val="100000"/>
              </a:lnSpc>
              <a:spcBef>
                <a:spcPct val="20000"/>
              </a:spcBef>
              <a:spcAft>
                <a:spcPts val="0"/>
              </a:spcAft>
              <a:buClrTx/>
              <a:buSzTx/>
              <a:buFont typeface="Arial"/>
              <a:buNone/>
              <a:tabLst/>
              <a:defRPr/>
            </a:pPr>
            <a:r>
              <a:rPr kumimoji="0" lang="en-US" sz="1100" b="1" u="none" strike="noStrike" kern="1200" cap="none" spc="0" normalizeH="0" baseline="0" noProof="0" dirty="0">
                <a:ln>
                  <a:noFill/>
                </a:ln>
                <a:solidFill>
                  <a:schemeClr val="bg1"/>
                </a:solidFill>
                <a:effectLst/>
                <a:uLnTx/>
                <a:uFillTx/>
                <a:latin typeface="Arial"/>
                <a:ea typeface="+mn-ea"/>
                <a:cs typeface="Arial"/>
              </a:rPr>
              <a:t>SECTION TITLE</a:t>
            </a:r>
            <a:r>
              <a:rPr kumimoji="0" lang="en-US" sz="1100" b="1" u="none" strike="noStrike" kern="1200" cap="none" spc="0" normalizeH="0" noProof="0" dirty="0">
                <a:ln>
                  <a:noFill/>
                </a:ln>
                <a:solidFill>
                  <a:schemeClr val="bg1"/>
                </a:solidFill>
                <a:effectLst/>
                <a:uLnTx/>
                <a:uFillTx/>
                <a:latin typeface="Arial"/>
                <a:ea typeface="+mn-ea"/>
                <a:cs typeface="Arial"/>
              </a:rPr>
              <a:t>  |  2</a:t>
            </a:r>
            <a:endParaRPr kumimoji="0" lang="en-US" sz="1100" b="1" u="none" strike="noStrike" kern="1200" cap="none" spc="0" normalizeH="0" baseline="0" noProof="0" dirty="0">
              <a:ln>
                <a:noFill/>
              </a:ln>
              <a:solidFill>
                <a:schemeClr val="bg1"/>
              </a:solidFill>
              <a:effectLst/>
              <a:uLnTx/>
              <a:uFillTx/>
              <a:latin typeface="Arial"/>
              <a:ea typeface="+mn-ea"/>
              <a:cs typeface="Arial"/>
            </a:endParaRPr>
          </a:p>
        </p:txBody>
      </p:sp>
      <p:sp>
        <p:nvSpPr>
          <p:cNvPr id="5" name="TextBox 4"/>
          <p:cNvSpPr txBox="1"/>
          <p:nvPr/>
        </p:nvSpPr>
        <p:spPr>
          <a:xfrm>
            <a:off x="1009316" y="367978"/>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Data</a:t>
            </a:r>
          </a:p>
        </p:txBody>
      </p:sp>
      <p:sp>
        <p:nvSpPr>
          <p:cNvPr id="3" name="TextBox 2"/>
          <p:cNvSpPr txBox="1"/>
          <p:nvPr/>
        </p:nvSpPr>
        <p:spPr>
          <a:xfrm>
            <a:off x="7386079" y="6206058"/>
            <a:ext cx="1023037" cy="430887"/>
          </a:xfrm>
          <a:prstGeom prst="rect">
            <a:avLst/>
          </a:prstGeom>
          <a:noFill/>
        </p:spPr>
        <p:txBody>
          <a:bodyPr wrap="none" rtlCol="0">
            <a:spAutoFit/>
          </a:bodyPr>
          <a:lstStyle/>
          <a:p>
            <a:r>
              <a:rPr lang="en-US" sz="1100" b="1" dirty="0">
                <a:solidFill>
                  <a:srgbClr val="000000"/>
                </a:solidFill>
                <a:latin typeface="Arial"/>
                <a:cs typeface="Arial"/>
              </a:rPr>
              <a:t>SSCI 583 |  3</a:t>
            </a:r>
          </a:p>
          <a:p>
            <a:pPr lvl="0"/>
            <a:endParaRPr lang="en-US" sz="1100" b="1" dirty="0">
              <a:solidFill>
                <a:srgbClr val="000000"/>
              </a:solidFill>
              <a:latin typeface="Arial"/>
              <a:cs typeface="Arial"/>
            </a:endParaRPr>
          </a:p>
        </p:txBody>
      </p:sp>
      <p:sp>
        <p:nvSpPr>
          <p:cNvPr id="6" name="Rectangle 5">
            <a:extLst>
              <a:ext uri="{FF2B5EF4-FFF2-40B4-BE49-F238E27FC236}">
                <a16:creationId xmlns:a16="http://schemas.microsoft.com/office/drawing/2014/main" id="{3B78ABAA-58D8-40AD-8EF5-48A86D5C4CFD}"/>
              </a:ext>
            </a:extLst>
          </p:cNvPr>
          <p:cNvSpPr/>
          <p:nvPr/>
        </p:nvSpPr>
        <p:spPr>
          <a:xfrm>
            <a:off x="818331" y="4992834"/>
            <a:ext cx="7507335" cy="369332"/>
          </a:xfrm>
          <a:prstGeom prst="rect">
            <a:avLst/>
          </a:prstGeom>
        </p:spPr>
        <p:txBody>
          <a:bodyPr wrap="square">
            <a:spAutoFit/>
          </a:bodyPr>
          <a:lstStyle/>
          <a:p>
            <a:pPr marL="285750" indent="-285750" fontAlgn="base">
              <a:buFont typeface="Arial" panose="020B0604020202020204" pitchFamily="34" charset="0"/>
              <a:buChar char="•"/>
            </a:pPr>
            <a:r>
              <a:rPr lang="en-US" dirty="0">
                <a:solidFill>
                  <a:srgbClr val="222222"/>
                </a:solidFill>
                <a:latin typeface="Verdana" panose="020B0604030504040204" pitchFamily="34" charset="0"/>
                <a:ea typeface="Verdana" panose="020B0604030504040204" pitchFamily="34" charset="0"/>
              </a:rPr>
              <a:t>Gap Analysis Program (GAP) six regions</a:t>
            </a:r>
          </a:p>
        </p:txBody>
      </p:sp>
      <p:pic>
        <p:nvPicPr>
          <p:cNvPr id="7" name="Picture 6">
            <a:extLst>
              <a:ext uri="{FF2B5EF4-FFF2-40B4-BE49-F238E27FC236}">
                <a16:creationId xmlns:a16="http://schemas.microsoft.com/office/drawing/2014/main" id="{003471EC-C5E7-401B-A835-73ACCAA8AC2C}"/>
              </a:ext>
            </a:extLst>
          </p:cNvPr>
          <p:cNvPicPr/>
          <p:nvPr/>
        </p:nvPicPr>
        <p:blipFill>
          <a:blip r:embed="rId2">
            <a:extLst>
              <a:ext uri="{28A0092B-C50C-407E-A947-70E740481C1C}">
                <a14:useLocalDpi xmlns:a14="http://schemas.microsoft.com/office/drawing/2010/main" val="0"/>
              </a:ext>
            </a:extLst>
          </a:blip>
          <a:stretch>
            <a:fillRect/>
          </a:stretch>
        </p:blipFill>
        <p:spPr>
          <a:xfrm>
            <a:off x="2016863" y="954455"/>
            <a:ext cx="5258118" cy="3612197"/>
          </a:xfrm>
          <a:prstGeom prst="rect">
            <a:avLst/>
          </a:prstGeom>
        </p:spPr>
      </p:pic>
    </p:spTree>
    <p:extLst>
      <p:ext uri="{BB962C8B-B14F-4D97-AF65-F5344CB8AC3E}">
        <p14:creationId xmlns:p14="http://schemas.microsoft.com/office/powerpoint/2010/main" val="1125382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B54BD2F-F109-461D-AB53-EB938270DFE8}"/>
              </a:ext>
            </a:extLst>
          </p:cNvPr>
          <p:cNvSpPr/>
          <p:nvPr/>
        </p:nvSpPr>
        <p:spPr>
          <a:xfrm>
            <a:off x="3842066" y="1116358"/>
            <a:ext cx="5191662" cy="3416320"/>
          </a:xfrm>
          <a:prstGeom prst="rect">
            <a:avLst/>
          </a:prstGeom>
        </p:spPr>
        <p:txBody>
          <a:bodyPr wrap="square">
            <a:spAutoFit/>
          </a:bodyPr>
          <a:lstStyle/>
          <a:p>
            <a:pPr fontAlgn="base"/>
            <a:r>
              <a:rPr lang="en-US" b="1" dirty="0">
                <a:solidFill>
                  <a:srgbClr val="222222"/>
                </a:solidFill>
                <a:latin typeface="Verdana" panose="020B0604030504040204" pitchFamily="34" charset="0"/>
              </a:rPr>
              <a:t>Elevation</a:t>
            </a:r>
            <a:endParaRPr lang="en-US" dirty="0">
              <a:solidFill>
                <a:srgbClr val="222222"/>
              </a:solidFill>
              <a:latin typeface="Verdana" panose="020B0604030504040204" pitchFamily="34" charset="0"/>
            </a:endParaRPr>
          </a:p>
          <a:p>
            <a:pPr fontAlgn="base"/>
            <a:r>
              <a:rPr lang="en-US" dirty="0">
                <a:solidFill>
                  <a:srgbClr val="222222"/>
                </a:solidFill>
                <a:latin typeface="Verdana" panose="020B0604030504040204" pitchFamily="34" charset="0"/>
              </a:rPr>
              <a:t>Some species respond to environments directly related to altitudinal variation. Elevation was implemented in the spatial model by limiting the model to the minimum and maximum values explicitly stated in the Wolverine’s Species Model Report. </a:t>
            </a:r>
          </a:p>
          <a:p>
            <a:pPr fontAlgn="base"/>
            <a:r>
              <a:rPr lang="en-US" dirty="0">
                <a:solidFill>
                  <a:srgbClr val="222222"/>
                </a:solidFill>
                <a:latin typeface="Verdana" panose="020B0604030504040204" pitchFamily="34" charset="0"/>
              </a:rPr>
              <a:t>DEMs are measured in meters above mean sea level.</a:t>
            </a:r>
          </a:p>
          <a:p>
            <a:pPr fontAlgn="base"/>
            <a:r>
              <a:rPr lang="en-US" b="0" i="0" u="none" strike="noStrike" dirty="0">
                <a:solidFill>
                  <a:srgbClr val="222222"/>
                </a:solidFill>
                <a:effectLst/>
                <a:latin typeface="Verdana" panose="020B0604030504040204" pitchFamily="34" charset="0"/>
              </a:rPr>
              <a:t>Wolverine </a:t>
            </a:r>
            <a:r>
              <a:rPr lang="en-US" dirty="0">
                <a:solidFill>
                  <a:srgbClr val="222222"/>
                </a:solidFill>
                <a:latin typeface="Verdana" panose="020B0604030504040204" pitchFamily="34" charset="0"/>
              </a:rPr>
              <a:t>elevation minimum is 1820m and maximum is 4420m</a:t>
            </a:r>
            <a:endParaRPr lang="en-US" b="0" i="0" u="none" strike="noStrike" dirty="0">
              <a:solidFill>
                <a:srgbClr val="222222"/>
              </a:solidFill>
              <a:effectLst/>
              <a:latin typeface="Verdana" panose="020B0604030504040204" pitchFamily="34" charset="0"/>
            </a:endParaRPr>
          </a:p>
        </p:txBody>
      </p:sp>
      <p:sp>
        <p:nvSpPr>
          <p:cNvPr id="4" name="TextBox 3">
            <a:extLst>
              <a:ext uri="{FF2B5EF4-FFF2-40B4-BE49-F238E27FC236}">
                <a16:creationId xmlns:a16="http://schemas.microsoft.com/office/drawing/2014/main" id="{FC0C7E2F-F828-4648-B56B-623DFFE5569B}"/>
              </a:ext>
            </a:extLst>
          </p:cNvPr>
          <p:cNvSpPr txBox="1"/>
          <p:nvPr/>
        </p:nvSpPr>
        <p:spPr>
          <a:xfrm>
            <a:off x="872100" y="384993"/>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Sources – USGS Elevation DEM</a:t>
            </a:r>
          </a:p>
        </p:txBody>
      </p:sp>
      <p:pic>
        <p:nvPicPr>
          <p:cNvPr id="6" name="Picture 5">
            <a:extLst>
              <a:ext uri="{FF2B5EF4-FFF2-40B4-BE49-F238E27FC236}">
                <a16:creationId xmlns:a16="http://schemas.microsoft.com/office/drawing/2014/main" id="{C60B5A6A-47BC-422C-8305-99B15AA9C760}"/>
              </a:ext>
            </a:extLst>
          </p:cNvPr>
          <p:cNvPicPr>
            <a:picLocks noChangeAspect="1"/>
          </p:cNvPicPr>
          <p:nvPr/>
        </p:nvPicPr>
        <p:blipFill>
          <a:blip r:embed="rId2"/>
          <a:stretch>
            <a:fillRect/>
          </a:stretch>
        </p:blipFill>
        <p:spPr>
          <a:xfrm>
            <a:off x="110272" y="846658"/>
            <a:ext cx="3763895" cy="4870922"/>
          </a:xfrm>
          <a:prstGeom prst="rect">
            <a:avLst/>
          </a:prstGeom>
        </p:spPr>
      </p:pic>
      <p:sp>
        <p:nvSpPr>
          <p:cNvPr id="7" name="TextBox 6">
            <a:extLst>
              <a:ext uri="{FF2B5EF4-FFF2-40B4-BE49-F238E27FC236}">
                <a16:creationId xmlns:a16="http://schemas.microsoft.com/office/drawing/2014/main" id="{5012ADA5-7C5C-4D2B-8A89-297B4B33AE6C}"/>
              </a:ext>
            </a:extLst>
          </p:cNvPr>
          <p:cNvSpPr txBox="1"/>
          <p:nvPr/>
        </p:nvSpPr>
        <p:spPr>
          <a:xfrm>
            <a:off x="7386079" y="6206058"/>
            <a:ext cx="1023037" cy="430887"/>
          </a:xfrm>
          <a:prstGeom prst="rect">
            <a:avLst/>
          </a:prstGeom>
          <a:noFill/>
        </p:spPr>
        <p:txBody>
          <a:bodyPr wrap="none" rtlCol="0">
            <a:spAutoFit/>
          </a:bodyPr>
          <a:lstStyle/>
          <a:p>
            <a:r>
              <a:rPr lang="en-US" sz="1100" b="1" dirty="0">
                <a:solidFill>
                  <a:srgbClr val="000000"/>
                </a:solidFill>
                <a:latin typeface="Arial"/>
                <a:cs typeface="Arial"/>
              </a:rPr>
              <a:t>SSCI 583 |  4</a:t>
            </a:r>
          </a:p>
          <a:p>
            <a:pPr lvl="0"/>
            <a:endParaRPr lang="en-US" sz="1100" b="1" dirty="0">
              <a:solidFill>
                <a:srgbClr val="000000"/>
              </a:solidFill>
              <a:latin typeface="Arial"/>
              <a:cs typeface="Arial"/>
            </a:endParaRPr>
          </a:p>
        </p:txBody>
      </p:sp>
    </p:spTree>
    <p:extLst>
      <p:ext uri="{BB962C8B-B14F-4D97-AF65-F5344CB8AC3E}">
        <p14:creationId xmlns:p14="http://schemas.microsoft.com/office/powerpoint/2010/main" val="2671319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AABA65E-56F1-434D-8E48-CAEAF52EB2F2}"/>
              </a:ext>
            </a:extLst>
          </p:cNvPr>
          <p:cNvSpPr txBox="1"/>
          <p:nvPr/>
        </p:nvSpPr>
        <p:spPr>
          <a:xfrm>
            <a:off x="1009316" y="263916"/>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Sources – USGS GAP Land Cover</a:t>
            </a:r>
          </a:p>
        </p:txBody>
      </p:sp>
      <p:pic>
        <p:nvPicPr>
          <p:cNvPr id="6" name="Picture 5">
            <a:extLst>
              <a:ext uri="{FF2B5EF4-FFF2-40B4-BE49-F238E27FC236}">
                <a16:creationId xmlns:a16="http://schemas.microsoft.com/office/drawing/2014/main" id="{476CB9F4-4793-48C8-859D-4A602CFFA7F1}"/>
              </a:ext>
            </a:extLst>
          </p:cNvPr>
          <p:cNvPicPr>
            <a:picLocks noChangeAspect="1"/>
          </p:cNvPicPr>
          <p:nvPr/>
        </p:nvPicPr>
        <p:blipFill>
          <a:blip r:embed="rId2"/>
          <a:stretch>
            <a:fillRect/>
          </a:stretch>
        </p:blipFill>
        <p:spPr>
          <a:xfrm>
            <a:off x="193985" y="725581"/>
            <a:ext cx="3814274" cy="4936119"/>
          </a:xfrm>
          <a:prstGeom prst="rect">
            <a:avLst/>
          </a:prstGeom>
        </p:spPr>
      </p:pic>
      <p:sp>
        <p:nvSpPr>
          <p:cNvPr id="8" name="Rectangle 7">
            <a:extLst>
              <a:ext uri="{FF2B5EF4-FFF2-40B4-BE49-F238E27FC236}">
                <a16:creationId xmlns:a16="http://schemas.microsoft.com/office/drawing/2014/main" id="{D46635B7-F5B4-4AF0-94C6-447740332190}"/>
              </a:ext>
            </a:extLst>
          </p:cNvPr>
          <p:cNvSpPr/>
          <p:nvPr/>
        </p:nvSpPr>
        <p:spPr>
          <a:xfrm>
            <a:off x="4008259" y="904192"/>
            <a:ext cx="4482598" cy="3970318"/>
          </a:xfrm>
          <a:prstGeom prst="rect">
            <a:avLst/>
          </a:prstGeom>
        </p:spPr>
        <p:txBody>
          <a:bodyPr wrap="square">
            <a:spAutoFit/>
          </a:bodyPr>
          <a:lstStyle/>
          <a:p>
            <a:pPr fontAlgn="base"/>
            <a:r>
              <a:rPr lang="en-US" dirty="0">
                <a:solidFill>
                  <a:srgbClr val="222222"/>
                </a:solidFill>
                <a:latin typeface="Verdana" panose="020B0604030504040204" pitchFamily="34" charset="0"/>
                <a:ea typeface="Verdana" panose="020B0604030504040204" pitchFamily="34" charset="0"/>
              </a:rPr>
              <a:t>The ecological systems mapped in the GAP National Land Cover Data were used as ‘map units’ to describe habitat types preferred by species.</a:t>
            </a:r>
          </a:p>
          <a:p>
            <a:pPr fontAlgn="base"/>
            <a:endParaRPr lang="en-US" dirty="0">
              <a:solidFill>
                <a:srgbClr val="222222"/>
              </a:solidFill>
              <a:latin typeface="Verdana" panose="020B0604030504040204" pitchFamily="34" charset="0"/>
              <a:ea typeface="Verdana" panose="020B0604030504040204" pitchFamily="34" charset="0"/>
            </a:endParaRPr>
          </a:p>
          <a:p>
            <a:pPr marL="285750" indent="-285750" fontAlgn="base">
              <a:buFont typeface="Arial" panose="020B0604020202020204" pitchFamily="34" charset="0"/>
              <a:buChar char="•"/>
            </a:pPr>
            <a:r>
              <a:rPr lang="en-US" dirty="0">
                <a:solidFill>
                  <a:srgbClr val="000000"/>
                </a:solidFill>
                <a:latin typeface="Verdana" panose="020B0604030504040204" pitchFamily="34" charset="0"/>
                <a:ea typeface="Verdana" panose="020B0604030504040204" pitchFamily="34" charset="0"/>
                <a:cs typeface="Arial" panose="020B0604020202020204" pitchFamily="34" charset="0"/>
              </a:rPr>
              <a:t>680 ecological systems, and 28 land use, introduced vegetation or disturbed classes</a:t>
            </a:r>
          </a:p>
          <a:p>
            <a:pPr marL="285750" indent="-285750" fontAlgn="base">
              <a:buFont typeface="Arial" panose="020B0604020202020204" pitchFamily="34" charset="0"/>
              <a:buChar char="•"/>
            </a:pPr>
            <a:r>
              <a:rPr lang="en-US" dirty="0">
                <a:solidFill>
                  <a:srgbClr val="222222"/>
                </a:solidFill>
                <a:latin typeface="Verdana" panose="020B0604030504040204" pitchFamily="34" charset="0"/>
                <a:ea typeface="Verdana" panose="020B0604030504040204" pitchFamily="34" charset="0"/>
              </a:rPr>
              <a:t>240 different land cover and ecological systems in data set</a:t>
            </a:r>
          </a:p>
          <a:p>
            <a:pPr marL="285750" indent="-285750" fontAlgn="base">
              <a:buFont typeface="Arial" panose="020B0604020202020204" pitchFamily="34" charset="0"/>
              <a:buChar char="•"/>
            </a:pPr>
            <a:r>
              <a:rPr lang="en-US" dirty="0">
                <a:solidFill>
                  <a:srgbClr val="222222"/>
                </a:solidFill>
                <a:latin typeface="Verdana" panose="020B0604030504040204" pitchFamily="34" charset="0"/>
                <a:ea typeface="Verdana" panose="020B0604030504040204" pitchFamily="34" charset="0"/>
              </a:rPr>
              <a:t>67 Critical Land Cover Types for the Wolverine</a:t>
            </a:r>
          </a:p>
          <a:p>
            <a:pPr fontAlgn="base"/>
            <a:endParaRPr lang="en-US" dirty="0">
              <a:solidFill>
                <a:srgbClr val="222222"/>
              </a:solidFill>
              <a:latin typeface="Verdana" panose="020B0604030504040204" pitchFamily="34" charset="0"/>
            </a:endParaRPr>
          </a:p>
          <a:p>
            <a:pPr marL="285750" indent="-285750" fontAlgn="base">
              <a:buFont typeface="Arial" panose="020B0604020202020204" pitchFamily="34" charset="0"/>
              <a:buChar char="•"/>
            </a:pPr>
            <a:endParaRPr lang="en-US" dirty="0">
              <a:solidFill>
                <a:srgbClr val="222222"/>
              </a:solidFill>
              <a:latin typeface="Verdana" panose="020B0604030504040204" pitchFamily="34" charset="0"/>
            </a:endParaRPr>
          </a:p>
        </p:txBody>
      </p:sp>
      <p:sp>
        <p:nvSpPr>
          <p:cNvPr id="9" name="TextBox 8">
            <a:extLst>
              <a:ext uri="{FF2B5EF4-FFF2-40B4-BE49-F238E27FC236}">
                <a16:creationId xmlns:a16="http://schemas.microsoft.com/office/drawing/2014/main" id="{29C9F8D5-FDE5-4312-8595-DE39A5D00281}"/>
              </a:ext>
            </a:extLst>
          </p:cNvPr>
          <p:cNvSpPr txBox="1"/>
          <p:nvPr/>
        </p:nvSpPr>
        <p:spPr>
          <a:xfrm>
            <a:off x="7386079" y="6206058"/>
            <a:ext cx="1023037" cy="430887"/>
          </a:xfrm>
          <a:prstGeom prst="rect">
            <a:avLst/>
          </a:prstGeom>
          <a:noFill/>
        </p:spPr>
        <p:txBody>
          <a:bodyPr wrap="none" rtlCol="0">
            <a:spAutoFit/>
          </a:bodyPr>
          <a:lstStyle/>
          <a:p>
            <a:r>
              <a:rPr lang="en-US" sz="1100" b="1" dirty="0">
                <a:solidFill>
                  <a:srgbClr val="000000"/>
                </a:solidFill>
                <a:latin typeface="Arial"/>
                <a:cs typeface="Arial"/>
              </a:rPr>
              <a:t>SSCI 583 |  5</a:t>
            </a:r>
          </a:p>
          <a:p>
            <a:pPr lvl="0"/>
            <a:endParaRPr lang="en-US" sz="1100" b="1" dirty="0">
              <a:solidFill>
                <a:srgbClr val="000000"/>
              </a:solidFill>
              <a:latin typeface="Arial"/>
              <a:cs typeface="Arial"/>
            </a:endParaRPr>
          </a:p>
        </p:txBody>
      </p:sp>
    </p:spTree>
    <p:extLst>
      <p:ext uri="{BB962C8B-B14F-4D97-AF65-F5344CB8AC3E}">
        <p14:creationId xmlns:p14="http://schemas.microsoft.com/office/powerpoint/2010/main" val="25104451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AABA65E-56F1-434D-8E48-CAEAF52EB2F2}"/>
              </a:ext>
            </a:extLst>
          </p:cNvPr>
          <p:cNvSpPr txBox="1"/>
          <p:nvPr/>
        </p:nvSpPr>
        <p:spPr>
          <a:xfrm>
            <a:off x="1009316" y="263916"/>
            <a:ext cx="7399800" cy="461665"/>
          </a:xfrm>
          <a:prstGeom prst="rect">
            <a:avLst/>
          </a:prstGeom>
          <a:noFill/>
        </p:spPr>
        <p:txBody>
          <a:bodyPr wrap="square" rtlCol="0">
            <a:spAutoFit/>
          </a:bodyPr>
          <a:lstStyle/>
          <a:p>
            <a:pPr lvl="0" algn="ctr">
              <a:spcBef>
                <a:spcPct val="0"/>
              </a:spcBef>
              <a:defRPr/>
            </a:pPr>
            <a:r>
              <a:rPr lang="en-US" sz="2400" b="1" dirty="0">
                <a:latin typeface="Arial"/>
                <a:cs typeface="Arial"/>
              </a:rPr>
              <a:t>Sources – USGS GAP Land Cover</a:t>
            </a:r>
          </a:p>
        </p:txBody>
      </p:sp>
      <p:pic>
        <p:nvPicPr>
          <p:cNvPr id="5" name="Picture 4">
            <a:extLst>
              <a:ext uri="{FF2B5EF4-FFF2-40B4-BE49-F238E27FC236}">
                <a16:creationId xmlns:a16="http://schemas.microsoft.com/office/drawing/2014/main" id="{97E46C16-290C-4BF5-A9DF-BA04130753EC}"/>
              </a:ext>
            </a:extLst>
          </p:cNvPr>
          <p:cNvPicPr>
            <a:picLocks noChangeAspect="1"/>
          </p:cNvPicPr>
          <p:nvPr/>
        </p:nvPicPr>
        <p:blipFill>
          <a:blip r:embed="rId3"/>
          <a:stretch>
            <a:fillRect/>
          </a:stretch>
        </p:blipFill>
        <p:spPr>
          <a:xfrm>
            <a:off x="0" y="942228"/>
            <a:ext cx="9144000" cy="4782712"/>
          </a:xfrm>
          <a:prstGeom prst="rect">
            <a:avLst/>
          </a:prstGeom>
        </p:spPr>
      </p:pic>
      <p:sp>
        <p:nvSpPr>
          <p:cNvPr id="8" name="TextBox 7">
            <a:extLst>
              <a:ext uri="{FF2B5EF4-FFF2-40B4-BE49-F238E27FC236}">
                <a16:creationId xmlns:a16="http://schemas.microsoft.com/office/drawing/2014/main" id="{37DDBE78-7EB9-4F34-AC9D-71701E1876D7}"/>
              </a:ext>
            </a:extLst>
          </p:cNvPr>
          <p:cNvSpPr txBox="1"/>
          <p:nvPr/>
        </p:nvSpPr>
        <p:spPr>
          <a:xfrm>
            <a:off x="7386079" y="6206058"/>
            <a:ext cx="1023037" cy="430887"/>
          </a:xfrm>
          <a:prstGeom prst="rect">
            <a:avLst/>
          </a:prstGeom>
          <a:noFill/>
        </p:spPr>
        <p:txBody>
          <a:bodyPr wrap="none" rtlCol="0">
            <a:spAutoFit/>
          </a:bodyPr>
          <a:lstStyle/>
          <a:p>
            <a:r>
              <a:rPr lang="en-US" sz="1100" b="1" dirty="0">
                <a:solidFill>
                  <a:srgbClr val="000000"/>
                </a:solidFill>
                <a:latin typeface="Arial"/>
                <a:cs typeface="Arial"/>
              </a:rPr>
              <a:t>SSCI 583 |  6</a:t>
            </a:r>
          </a:p>
          <a:p>
            <a:pPr lvl="0"/>
            <a:endParaRPr lang="en-US" sz="1100" b="1" dirty="0">
              <a:solidFill>
                <a:srgbClr val="000000"/>
              </a:solidFill>
              <a:latin typeface="Arial"/>
              <a:cs typeface="Arial"/>
            </a:endParaRPr>
          </a:p>
        </p:txBody>
      </p:sp>
    </p:spTree>
    <p:extLst>
      <p:ext uri="{BB962C8B-B14F-4D97-AF65-F5344CB8AC3E}">
        <p14:creationId xmlns:p14="http://schemas.microsoft.com/office/powerpoint/2010/main" val="260252046"/>
      </p:ext>
    </p:extLst>
  </p:cSld>
  <p:clrMapOvr>
    <a:masterClrMapping/>
  </p:clrMapOvr>
</p:sld>
</file>

<file path=ppt/theme/theme1.xml><?xml version="1.0" encoding="utf-8"?>
<a:theme xmlns:a="http://schemas.openxmlformats.org/drawingml/2006/main" name="Office Theme">
  <a:themeElements>
    <a:clrScheme name="Custom 23">
      <a:dk1>
        <a:srgbClr val="99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Powerpoint_Dornsife_SSI_Template</Template>
  <TotalTime>1480</TotalTime>
  <Words>548</Words>
  <Application>Microsoft Office PowerPoint</Application>
  <PresentationFormat>On-screen Show (4:3)</PresentationFormat>
  <Paragraphs>137</Paragraphs>
  <Slides>18</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Times New Roman</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USC Dornsife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Susan Kamei</dc:creator>
  <cp:lastModifiedBy>Chase Vanschoonhoven</cp:lastModifiedBy>
  <cp:revision>47</cp:revision>
  <cp:lastPrinted>2012-02-07T18:57:58Z</cp:lastPrinted>
  <dcterms:created xsi:type="dcterms:W3CDTF">2014-06-03T20:14:39Z</dcterms:created>
  <dcterms:modified xsi:type="dcterms:W3CDTF">2018-11-30T18:30:53Z</dcterms:modified>
</cp:coreProperties>
</file>

<file path=docProps/thumbnail.jpeg>
</file>